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685" r:id="rId2"/>
    <p:sldId id="343" r:id="rId3"/>
    <p:sldId id="621" r:id="rId4"/>
    <p:sldId id="622" r:id="rId5"/>
    <p:sldId id="623" r:id="rId6"/>
    <p:sldId id="624" r:id="rId7"/>
    <p:sldId id="625" r:id="rId8"/>
    <p:sldId id="626" r:id="rId9"/>
    <p:sldId id="628" r:id="rId10"/>
    <p:sldId id="629" r:id="rId11"/>
    <p:sldId id="631" r:id="rId12"/>
    <p:sldId id="632" r:id="rId13"/>
    <p:sldId id="633" r:id="rId14"/>
    <p:sldId id="627" r:id="rId15"/>
    <p:sldId id="634" r:id="rId16"/>
    <p:sldId id="686" r:id="rId17"/>
    <p:sldId id="687" r:id="rId18"/>
    <p:sldId id="636" r:id="rId19"/>
    <p:sldId id="635" r:id="rId20"/>
    <p:sldId id="637" r:id="rId21"/>
    <p:sldId id="681" r:id="rId22"/>
    <p:sldId id="682" r:id="rId23"/>
    <p:sldId id="639" r:id="rId24"/>
    <p:sldId id="640" r:id="rId25"/>
    <p:sldId id="643" r:id="rId26"/>
    <p:sldId id="677" r:id="rId27"/>
    <p:sldId id="678" r:id="rId28"/>
    <p:sldId id="679" r:id="rId29"/>
    <p:sldId id="680" r:id="rId30"/>
    <p:sldId id="688" r:id="rId31"/>
    <p:sldId id="641" r:id="rId32"/>
    <p:sldId id="642" r:id="rId33"/>
    <p:sldId id="644" r:id="rId34"/>
    <p:sldId id="646" r:id="rId35"/>
    <p:sldId id="645" r:id="rId36"/>
    <p:sldId id="691" r:id="rId37"/>
    <p:sldId id="692" r:id="rId38"/>
    <p:sldId id="648" r:id="rId39"/>
    <p:sldId id="649" r:id="rId40"/>
    <p:sldId id="693" r:id="rId41"/>
    <p:sldId id="694" r:id="rId42"/>
    <p:sldId id="652" r:id="rId43"/>
    <p:sldId id="653" r:id="rId44"/>
    <p:sldId id="654" r:id="rId45"/>
    <p:sldId id="695" r:id="rId46"/>
    <p:sldId id="656" r:id="rId47"/>
    <p:sldId id="696" r:id="rId48"/>
    <p:sldId id="657" r:id="rId49"/>
    <p:sldId id="689" r:id="rId50"/>
    <p:sldId id="658" r:id="rId51"/>
    <p:sldId id="659" r:id="rId52"/>
    <p:sldId id="683" r:id="rId53"/>
    <p:sldId id="697" r:id="rId54"/>
    <p:sldId id="661" r:id="rId55"/>
    <p:sldId id="663" r:id="rId56"/>
    <p:sldId id="666" r:id="rId57"/>
    <p:sldId id="690" r:id="rId58"/>
    <p:sldId id="667" r:id="rId59"/>
    <p:sldId id="668" r:id="rId60"/>
    <p:sldId id="670" r:id="rId61"/>
    <p:sldId id="669" r:id="rId62"/>
    <p:sldId id="671" r:id="rId63"/>
    <p:sldId id="684" r:id="rId64"/>
    <p:sldId id="672" r:id="rId65"/>
    <p:sldId id="673" r:id="rId66"/>
    <p:sldId id="674" r:id="rId67"/>
    <p:sldId id="675" r:id="rId68"/>
    <p:sldId id="676" r:id="rId69"/>
    <p:sldId id="600" r:id="rId70"/>
    <p:sldId id="493" r:id="rId71"/>
  </p:sldIdLst>
  <p:sldSz cx="6858000" cy="5143500"/>
  <p:notesSz cx="6858000" cy="9144000"/>
  <p:custDataLst>
    <p:tags r:id="rId73"/>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guide id="3" pos="119" userDrawn="1">
          <p15:clr>
            <a:srgbClr val="A4A3A4"/>
          </p15:clr>
        </p15:guide>
        <p15:guide id="4" pos="42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5D00"/>
    <a:srgbClr val="254EFB"/>
    <a:srgbClr val="0533F9"/>
    <a:srgbClr val="FFFFCC"/>
    <a:srgbClr val="042AC7"/>
    <a:srgbClr val="FCAE16"/>
    <a:srgbClr val="155193"/>
    <a:srgbClr val="FB8C2F"/>
    <a:srgbClr val="FF7021"/>
    <a:srgbClr val="B054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8" autoAdjust="0"/>
    <p:restoredTop sz="84154" autoAdjust="0"/>
  </p:normalViewPr>
  <p:slideViewPr>
    <p:cSldViewPr>
      <p:cViewPr varScale="1">
        <p:scale>
          <a:sx n="72" d="100"/>
          <a:sy n="72" d="100"/>
        </p:scale>
        <p:origin x="60" y="352"/>
      </p:cViewPr>
      <p:guideLst>
        <p:guide orient="horz" pos="1620"/>
        <p:guide pos="2160"/>
        <p:guide pos="119"/>
        <p:guide pos="4202"/>
      </p:guideLst>
    </p:cSldViewPr>
  </p:slideViewPr>
  <p:notesTextViewPr>
    <p:cViewPr>
      <p:scale>
        <a:sx n="1" d="1"/>
        <a:sy n="1" d="1"/>
      </p:scale>
      <p:origin x="0" y="0"/>
    </p:cViewPr>
  </p:notesTextViewPr>
  <p:sorterViewPr>
    <p:cViewPr>
      <p:scale>
        <a:sx n="186" d="100"/>
        <a:sy n="186" d="100"/>
      </p:scale>
      <p:origin x="0" y="133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A34593-EBF6-4C3A-B008-26F586B5A38E}" type="datetimeFigureOut">
              <a:rPr lang="ko-KR" altLang="en-US" smtClean="0"/>
              <a:t>2021-12-06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AC6D57-C42E-49B8-A8A9-219B6302ADFC}" type="slidenum">
              <a:rPr lang="ko-KR" altLang="en-US" smtClean="0"/>
              <a:t>‹#›</a:t>
            </a:fld>
            <a:endParaRPr lang="ko-KR" altLang="en-US"/>
          </a:p>
        </p:txBody>
      </p:sp>
    </p:spTree>
    <p:extLst>
      <p:ext uri="{BB962C8B-B14F-4D97-AF65-F5344CB8AC3E}">
        <p14:creationId xmlns:p14="http://schemas.microsoft.com/office/powerpoint/2010/main" val="180885256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15</a:t>
            </a:fld>
            <a:endParaRPr lang="ko-KR" altLang="en-US"/>
          </a:p>
        </p:txBody>
      </p:sp>
    </p:spTree>
    <p:extLst>
      <p:ext uri="{BB962C8B-B14F-4D97-AF65-F5344CB8AC3E}">
        <p14:creationId xmlns:p14="http://schemas.microsoft.com/office/powerpoint/2010/main" val="2765247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40</a:t>
            </a:fld>
            <a:endParaRPr lang="ko-KR" altLang="en-US"/>
          </a:p>
        </p:txBody>
      </p:sp>
    </p:spTree>
    <p:extLst>
      <p:ext uri="{BB962C8B-B14F-4D97-AF65-F5344CB8AC3E}">
        <p14:creationId xmlns:p14="http://schemas.microsoft.com/office/powerpoint/2010/main" val="315083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41</a:t>
            </a:fld>
            <a:endParaRPr lang="ko-KR" altLang="en-US"/>
          </a:p>
        </p:txBody>
      </p:sp>
    </p:spTree>
    <p:extLst>
      <p:ext uri="{BB962C8B-B14F-4D97-AF65-F5344CB8AC3E}">
        <p14:creationId xmlns:p14="http://schemas.microsoft.com/office/powerpoint/2010/main" val="349387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50</a:t>
            </a:fld>
            <a:endParaRPr lang="ko-KR" altLang="en-US"/>
          </a:p>
        </p:txBody>
      </p:sp>
    </p:spTree>
    <p:extLst>
      <p:ext uri="{BB962C8B-B14F-4D97-AF65-F5344CB8AC3E}">
        <p14:creationId xmlns:p14="http://schemas.microsoft.com/office/powerpoint/2010/main" val="88797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54</a:t>
            </a:fld>
            <a:endParaRPr lang="ko-KR" altLang="en-US"/>
          </a:p>
        </p:txBody>
      </p:sp>
    </p:spTree>
    <p:extLst>
      <p:ext uri="{BB962C8B-B14F-4D97-AF65-F5344CB8AC3E}">
        <p14:creationId xmlns:p14="http://schemas.microsoft.com/office/powerpoint/2010/main" val="166441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56</a:t>
            </a:fld>
            <a:endParaRPr lang="ko-KR" altLang="en-US"/>
          </a:p>
        </p:txBody>
      </p:sp>
    </p:spTree>
    <p:extLst>
      <p:ext uri="{BB962C8B-B14F-4D97-AF65-F5344CB8AC3E}">
        <p14:creationId xmlns:p14="http://schemas.microsoft.com/office/powerpoint/2010/main" val="1708966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58</a:t>
            </a:fld>
            <a:endParaRPr lang="ko-KR" altLang="en-US"/>
          </a:p>
        </p:txBody>
      </p:sp>
    </p:spTree>
    <p:extLst>
      <p:ext uri="{BB962C8B-B14F-4D97-AF65-F5344CB8AC3E}">
        <p14:creationId xmlns:p14="http://schemas.microsoft.com/office/powerpoint/2010/main" val="5839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67</a:t>
            </a:fld>
            <a:endParaRPr lang="ko-KR" altLang="en-US"/>
          </a:p>
        </p:txBody>
      </p:sp>
    </p:spTree>
    <p:extLst>
      <p:ext uri="{BB962C8B-B14F-4D97-AF65-F5344CB8AC3E}">
        <p14:creationId xmlns:p14="http://schemas.microsoft.com/office/powerpoint/2010/main" val="2099575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69</a:t>
            </a:fld>
            <a:endParaRPr lang="ko-KR" altLang="en-US"/>
          </a:p>
        </p:txBody>
      </p:sp>
    </p:spTree>
    <p:extLst>
      <p:ext uri="{BB962C8B-B14F-4D97-AF65-F5344CB8AC3E}">
        <p14:creationId xmlns:p14="http://schemas.microsoft.com/office/powerpoint/2010/main" val="296771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19</a:t>
            </a:fld>
            <a:endParaRPr lang="ko-KR" altLang="en-US"/>
          </a:p>
        </p:txBody>
      </p:sp>
    </p:spTree>
    <p:extLst>
      <p:ext uri="{BB962C8B-B14F-4D97-AF65-F5344CB8AC3E}">
        <p14:creationId xmlns:p14="http://schemas.microsoft.com/office/powerpoint/2010/main" val="3949315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21</a:t>
            </a:fld>
            <a:endParaRPr lang="ko-KR" altLang="en-US"/>
          </a:p>
        </p:txBody>
      </p:sp>
    </p:spTree>
    <p:extLst>
      <p:ext uri="{BB962C8B-B14F-4D97-AF65-F5344CB8AC3E}">
        <p14:creationId xmlns:p14="http://schemas.microsoft.com/office/powerpoint/2010/main" val="34134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28</a:t>
            </a:fld>
            <a:endParaRPr lang="ko-KR" altLang="en-US"/>
          </a:p>
        </p:txBody>
      </p:sp>
    </p:spTree>
    <p:extLst>
      <p:ext uri="{BB962C8B-B14F-4D97-AF65-F5344CB8AC3E}">
        <p14:creationId xmlns:p14="http://schemas.microsoft.com/office/powerpoint/2010/main" val="2953930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31</a:t>
            </a:fld>
            <a:endParaRPr lang="ko-KR" altLang="en-US"/>
          </a:p>
        </p:txBody>
      </p:sp>
    </p:spTree>
    <p:extLst>
      <p:ext uri="{BB962C8B-B14F-4D97-AF65-F5344CB8AC3E}">
        <p14:creationId xmlns:p14="http://schemas.microsoft.com/office/powerpoint/2010/main" val="3364992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32</a:t>
            </a:fld>
            <a:endParaRPr lang="ko-KR" altLang="en-US"/>
          </a:p>
        </p:txBody>
      </p:sp>
    </p:spTree>
    <p:extLst>
      <p:ext uri="{BB962C8B-B14F-4D97-AF65-F5344CB8AC3E}">
        <p14:creationId xmlns:p14="http://schemas.microsoft.com/office/powerpoint/2010/main" val="2014935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36</a:t>
            </a:fld>
            <a:endParaRPr lang="ko-KR" altLang="en-US"/>
          </a:p>
        </p:txBody>
      </p:sp>
    </p:spTree>
    <p:extLst>
      <p:ext uri="{BB962C8B-B14F-4D97-AF65-F5344CB8AC3E}">
        <p14:creationId xmlns:p14="http://schemas.microsoft.com/office/powerpoint/2010/main" val="774909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C6D57-C42E-49B8-A8A9-219B6302ADFC}" type="slidenum">
              <a:rPr lang="ko-KR" altLang="en-US" smtClean="0"/>
              <a:t>37</a:t>
            </a:fld>
            <a:endParaRPr lang="ko-KR" altLang="en-US"/>
          </a:p>
        </p:txBody>
      </p:sp>
    </p:spTree>
    <p:extLst>
      <p:ext uri="{BB962C8B-B14F-4D97-AF65-F5344CB8AC3E}">
        <p14:creationId xmlns:p14="http://schemas.microsoft.com/office/powerpoint/2010/main" val="172163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根本原因是，客户不知道服务器在打印文本之前发生崩溃还是之后发生</a:t>
            </a:r>
          </a:p>
        </p:txBody>
      </p:sp>
      <p:sp>
        <p:nvSpPr>
          <p:cNvPr id="4" name="灯片编号占位符 3"/>
          <p:cNvSpPr>
            <a:spLocks noGrp="1"/>
          </p:cNvSpPr>
          <p:nvPr>
            <p:ph type="sldNum" sz="quarter" idx="10"/>
          </p:nvPr>
        </p:nvSpPr>
        <p:spPr/>
        <p:txBody>
          <a:bodyPr/>
          <a:lstStyle/>
          <a:p>
            <a:fld id="{31AC6D57-C42E-49B8-A8A9-219B6302ADFC}" type="slidenum">
              <a:rPr lang="ko-KR" altLang="en-US" smtClean="0"/>
              <a:t>39</a:t>
            </a:fld>
            <a:endParaRPr lang="ko-KR" altLang="en-US"/>
          </a:p>
        </p:txBody>
      </p:sp>
    </p:spTree>
    <p:extLst>
      <p:ext uri="{BB962C8B-B14F-4D97-AF65-F5344CB8AC3E}">
        <p14:creationId xmlns:p14="http://schemas.microsoft.com/office/powerpoint/2010/main" val="2469551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07880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16" name="슬라이드 번호 개체 틀 6"/>
          <p:cNvSpPr txBox="1">
            <a:spLocks/>
          </p:cNvSpPr>
          <p:nvPr userDrawn="1"/>
        </p:nvSpPr>
        <p:spPr>
          <a:xfrm>
            <a:off x="5157192" y="4704803"/>
            <a:ext cx="1600200" cy="365125"/>
          </a:xfrm>
          <a:prstGeom prst="rect">
            <a:avLst/>
          </a:prstGeom>
        </p:spPr>
        <p:txBody>
          <a:bodyPr vert="horz" lIns="68580" tIns="34290" rIns="68580" bIns="34290" rtlCol="0" anchor="ctr"/>
          <a:lstStyle>
            <a:defPPr>
              <a:defRPr lang="ko-KR"/>
            </a:defPPr>
            <a:lvl1pPr marL="0" algn="r" defTabSz="914400" rtl="0" eaLnBrk="1" latinLnBrk="1" hangingPunct="1">
              <a:defRPr sz="1400" b="1"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D496982-6B67-48BF-BE88-CEE75E286A28}" type="slidenum">
              <a:rPr lang="ko-KR" altLang="en-US" sz="1050" smtClean="0">
                <a:solidFill>
                  <a:schemeClr val="bg1">
                    <a:lumMod val="75000"/>
                  </a:schemeClr>
                </a:solidFill>
              </a:rPr>
              <a:pPr/>
              <a:t>‹#›</a:t>
            </a:fld>
            <a:endParaRPr lang="ko-KR" altLang="en-US" sz="1050">
              <a:solidFill>
                <a:schemeClr val="bg1">
                  <a:lumMod val="75000"/>
                </a:schemeClr>
              </a:solidFill>
            </a:endParaRPr>
          </a:p>
        </p:txBody>
      </p:sp>
      <p:sp>
        <p:nvSpPr>
          <p:cNvPr id="21" name="직사각형 20"/>
          <p:cNvSpPr/>
          <p:nvPr userDrawn="1"/>
        </p:nvSpPr>
        <p:spPr>
          <a:xfrm>
            <a:off x="-1" y="5069928"/>
            <a:ext cx="6853325"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2415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및 내용">
    <p:spTree>
      <p:nvGrpSpPr>
        <p:cNvPr id="1" name=""/>
        <p:cNvGrpSpPr/>
        <p:nvPr/>
      </p:nvGrpSpPr>
      <p:grpSpPr>
        <a:xfrm>
          <a:off x="0" y="0"/>
          <a:ext cx="0" cy="0"/>
          <a:chOff x="0" y="0"/>
          <a:chExt cx="0" cy="0"/>
        </a:xfrm>
      </p:grpSpPr>
      <p:sp>
        <p:nvSpPr>
          <p:cNvPr id="2" name="슬라이드 번호 개체 틀 6"/>
          <p:cNvSpPr txBox="1">
            <a:spLocks/>
          </p:cNvSpPr>
          <p:nvPr userDrawn="1"/>
        </p:nvSpPr>
        <p:spPr>
          <a:xfrm>
            <a:off x="5103186" y="146109"/>
            <a:ext cx="1600200" cy="365125"/>
          </a:xfrm>
          <a:prstGeom prst="rect">
            <a:avLst/>
          </a:prstGeom>
        </p:spPr>
        <p:txBody>
          <a:bodyPr vert="horz" lIns="68580" tIns="34290" rIns="68580" bIns="34290" rtlCol="0" anchor="ctr"/>
          <a:lstStyle>
            <a:defPPr>
              <a:defRPr lang="ko-KR"/>
            </a:defPPr>
            <a:lvl1pPr marL="0" algn="r" defTabSz="914400" rtl="0" eaLnBrk="1" latinLnBrk="1" hangingPunct="1">
              <a:defRPr sz="1400" b="1"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D496982-6B67-48BF-BE88-CEE75E286A28}" type="slidenum">
              <a:rPr lang="ko-KR" altLang="en-US" sz="1050" smtClean="0">
                <a:solidFill>
                  <a:schemeClr val="bg1">
                    <a:lumMod val="75000"/>
                  </a:schemeClr>
                </a:solidFill>
              </a:rPr>
              <a:pPr/>
              <a:t>‹#›</a:t>
            </a:fld>
            <a:endParaRPr lang="ko-KR" altLang="en-US" sz="1050">
              <a:solidFill>
                <a:schemeClr val="bg1">
                  <a:lumMod val="75000"/>
                </a:schemeClr>
              </a:solidFill>
            </a:endParaRPr>
          </a:p>
        </p:txBody>
      </p:sp>
      <p:pic>
        <p:nvPicPr>
          <p:cNvPr id="3" name="그림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rcRect/>
          <a:stretch/>
        </p:blipFill>
        <p:spPr>
          <a:xfrm rot="2107803">
            <a:off x="6042762" y="98400"/>
            <a:ext cx="412342" cy="556055"/>
          </a:xfrm>
          <a:prstGeom prst="rect">
            <a:avLst/>
          </a:prstGeom>
        </p:spPr>
      </p:pic>
      <p:sp>
        <p:nvSpPr>
          <p:cNvPr id="4" name="텍스트 개체 틀 2"/>
          <p:cNvSpPr>
            <a:spLocks noGrp="1"/>
          </p:cNvSpPr>
          <p:nvPr>
            <p:ph type="body" sz="quarter" idx="13" hasCustomPrompt="1"/>
          </p:nvPr>
        </p:nvSpPr>
        <p:spPr>
          <a:xfrm>
            <a:off x="998731" y="2741275"/>
            <a:ext cx="4719567" cy="691079"/>
          </a:xfrm>
          <a:prstGeom prst="rect">
            <a:avLst/>
          </a:prstGeom>
        </p:spPr>
        <p:txBody>
          <a:bodyPr lIns="0" tIns="0" rIns="0" bIns="0"/>
          <a:lstStyle>
            <a:lvl1pPr marL="0" indent="0">
              <a:buNone/>
              <a:defRPr sz="3000" b="1" baseline="0">
                <a:ln>
                  <a:solidFill>
                    <a:schemeClr val="bg1"/>
                  </a:solidFill>
                </a:ln>
                <a:blipFill>
                  <a:blip r:embed="rId4"/>
                  <a:stretch>
                    <a:fillRect/>
                  </a:stretch>
                </a:blipFill>
                <a:latin typeface="Tahoma" panose="020B0604030504040204" pitchFamily="34" charset="0"/>
                <a:cs typeface="Tahoma" panose="020B0604030504040204" pitchFamily="34" charset="0"/>
              </a:defRPr>
            </a:lvl1pPr>
          </a:lstStyle>
          <a:p>
            <a:pPr lvl="0"/>
            <a:r>
              <a:rPr lang="en-US" altLang="ko-KR"/>
              <a:t>Slide main title</a:t>
            </a:r>
            <a:endParaRPr lang="ko-KR" altLang="en-US"/>
          </a:p>
        </p:txBody>
      </p:sp>
      <p:sp>
        <p:nvSpPr>
          <p:cNvPr id="5" name="텍스트 개체 틀 2"/>
          <p:cNvSpPr>
            <a:spLocks noGrp="1"/>
          </p:cNvSpPr>
          <p:nvPr>
            <p:ph type="body" sz="quarter" idx="14" hasCustomPrompt="1"/>
          </p:nvPr>
        </p:nvSpPr>
        <p:spPr>
          <a:xfrm>
            <a:off x="998731" y="1589147"/>
            <a:ext cx="2572682" cy="995028"/>
          </a:xfrm>
          <a:prstGeom prst="rect">
            <a:avLst/>
          </a:prstGeom>
        </p:spPr>
        <p:txBody>
          <a:bodyPr lIns="0" tIns="0" rIns="0" bIns="0"/>
          <a:lstStyle>
            <a:lvl1pPr marL="0" indent="0">
              <a:buNone/>
              <a:defRPr sz="4500" b="1" baseline="0">
                <a:ln w="25400">
                  <a:solidFill>
                    <a:srgbClr val="FCAE16"/>
                  </a:solidFill>
                </a:ln>
                <a:blipFill>
                  <a:blip r:embed="rId5"/>
                  <a:stretch>
                    <a:fillRect/>
                  </a:stretch>
                </a:blipFill>
                <a:latin typeface="Tahoma" panose="020B0604030504040204" pitchFamily="34" charset="0"/>
                <a:cs typeface="Tahoma" panose="020B0604030504040204" pitchFamily="34" charset="0"/>
              </a:defRPr>
            </a:lvl1pPr>
          </a:lstStyle>
          <a:p>
            <a:pPr lvl="0"/>
            <a:r>
              <a:rPr lang="en-US" altLang="ko-KR"/>
              <a:t>01</a:t>
            </a:r>
            <a:endParaRPr lang="ko-KR" altLang="en-US"/>
          </a:p>
        </p:txBody>
      </p:sp>
      <p:sp>
        <p:nvSpPr>
          <p:cNvPr id="6" name="텍스트 개체 틀 2"/>
          <p:cNvSpPr>
            <a:spLocks noGrp="1"/>
          </p:cNvSpPr>
          <p:nvPr>
            <p:ph type="body" sz="quarter" idx="15" hasCustomPrompt="1"/>
          </p:nvPr>
        </p:nvSpPr>
        <p:spPr>
          <a:xfrm>
            <a:off x="998730" y="3467945"/>
            <a:ext cx="4719568" cy="399852"/>
          </a:xfrm>
          <a:prstGeom prst="rect">
            <a:avLst/>
          </a:prstGeom>
        </p:spPr>
        <p:txBody>
          <a:bodyPr lIns="0" tIns="0" rIns="0" bIns="0"/>
          <a:lstStyle>
            <a:lvl1pPr marL="0" indent="0">
              <a:buNone/>
              <a:defRPr sz="1350" b="1" baseline="0">
                <a:ln>
                  <a:noFill/>
                </a:ln>
                <a:solidFill>
                  <a:schemeClr val="bg1"/>
                </a:solidFill>
                <a:latin typeface="Tahoma" panose="020B0604030504040204" pitchFamily="34" charset="0"/>
                <a:cs typeface="Tahoma" panose="020B0604030504040204" pitchFamily="34" charset="0"/>
              </a:defRPr>
            </a:lvl1pPr>
          </a:lstStyle>
          <a:p>
            <a:pPr lvl="0"/>
            <a:r>
              <a:rPr lang="en-US" altLang="ko-KR"/>
              <a:t>Slide sub title</a:t>
            </a:r>
            <a:endParaRPr lang="ko-KR" altLang="en-US"/>
          </a:p>
        </p:txBody>
      </p:sp>
      <p:pic>
        <p:nvPicPr>
          <p:cNvPr id="7" name="그림 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rot="17880873">
            <a:off x="4849359" y="2186638"/>
            <a:ext cx="1294189" cy="981704"/>
          </a:xfrm>
          <a:prstGeom prst="rect">
            <a:avLst/>
          </a:prstGeom>
        </p:spPr>
      </p:pic>
      <p:pic>
        <p:nvPicPr>
          <p:cNvPr id="8" name="그림 7"/>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brightnessContrast contrast="-100000"/>
                    </a14:imgEffect>
                  </a14:imgLayer>
                </a14:imgProps>
              </a:ext>
              <a:ext uri="{28A0092B-C50C-407E-A947-70E740481C1C}">
                <a14:useLocalDpi xmlns:a14="http://schemas.microsoft.com/office/drawing/2010/main"/>
              </a:ext>
            </a:extLst>
          </a:blip>
          <a:srcRect/>
          <a:stretch/>
        </p:blipFill>
        <p:spPr>
          <a:xfrm>
            <a:off x="188641" y="233916"/>
            <a:ext cx="1004777" cy="1318436"/>
          </a:xfrm>
          <a:prstGeom prst="rect">
            <a:avLst/>
          </a:prstGeom>
        </p:spPr>
      </p:pic>
      <p:sp>
        <p:nvSpPr>
          <p:cNvPr id="9" name="직사각형 8"/>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Freeform 14"/>
          <p:cNvSpPr>
            <a:spLocks/>
          </p:cNvSpPr>
          <p:nvPr userDrawn="1"/>
        </p:nvSpPr>
        <p:spPr bwMode="auto">
          <a:xfrm rot="1927573">
            <a:off x="3472080" y="308988"/>
            <a:ext cx="2672645" cy="5662921"/>
          </a:xfrm>
          <a:custGeom>
            <a:avLst/>
            <a:gdLst>
              <a:gd name="T0" fmla="*/ 684 w 6732"/>
              <a:gd name="T1" fmla="*/ 38 h 8636"/>
              <a:gd name="T2" fmla="*/ 474 w 6732"/>
              <a:gd name="T3" fmla="*/ 150 h 8636"/>
              <a:gd name="T4" fmla="*/ 312 w 6732"/>
              <a:gd name="T5" fmla="*/ 270 h 8636"/>
              <a:gd name="T6" fmla="*/ 162 w 6732"/>
              <a:gd name="T7" fmla="*/ 428 h 8636"/>
              <a:gd name="T8" fmla="*/ 48 w 6732"/>
              <a:gd name="T9" fmla="*/ 626 h 8636"/>
              <a:gd name="T10" fmla="*/ 14 w 6732"/>
              <a:gd name="T11" fmla="*/ 742 h 8636"/>
              <a:gd name="T12" fmla="*/ 0 w 6732"/>
              <a:gd name="T13" fmla="*/ 866 h 8636"/>
              <a:gd name="T14" fmla="*/ 6 w 6732"/>
              <a:gd name="T15" fmla="*/ 1004 h 8636"/>
              <a:gd name="T16" fmla="*/ 40 w 6732"/>
              <a:gd name="T17" fmla="*/ 1149 h 8636"/>
              <a:gd name="T18" fmla="*/ 90 w 6732"/>
              <a:gd name="T19" fmla="*/ 1237 h 8636"/>
              <a:gd name="T20" fmla="*/ 206 w 6732"/>
              <a:gd name="T21" fmla="*/ 1379 h 8636"/>
              <a:gd name="T22" fmla="*/ 328 w 6732"/>
              <a:gd name="T23" fmla="*/ 1485 h 8636"/>
              <a:gd name="T24" fmla="*/ 490 w 6732"/>
              <a:gd name="T25" fmla="*/ 1583 h 8636"/>
              <a:gd name="T26" fmla="*/ 696 w 6732"/>
              <a:gd name="T27" fmla="*/ 1661 h 8636"/>
              <a:gd name="T28" fmla="*/ 949 w 6732"/>
              <a:gd name="T29" fmla="*/ 1707 h 8636"/>
              <a:gd name="T30" fmla="*/ 1253 w 6732"/>
              <a:gd name="T31" fmla="*/ 1711 h 8636"/>
              <a:gd name="T32" fmla="*/ 1979 w 6732"/>
              <a:gd name="T33" fmla="*/ 1689 h 8636"/>
              <a:gd name="T34" fmla="*/ 2399 w 6732"/>
              <a:gd name="T35" fmla="*/ 1695 h 8636"/>
              <a:gd name="T36" fmla="*/ 2856 w 6732"/>
              <a:gd name="T37" fmla="*/ 1729 h 8636"/>
              <a:gd name="T38" fmla="*/ 3352 w 6732"/>
              <a:gd name="T39" fmla="*/ 1807 h 8636"/>
              <a:gd name="T40" fmla="*/ 3884 w 6732"/>
              <a:gd name="T41" fmla="*/ 1941 h 8636"/>
              <a:gd name="T42" fmla="*/ 4453 w 6732"/>
              <a:gd name="T43" fmla="*/ 2145 h 8636"/>
              <a:gd name="T44" fmla="*/ 4903 w 6732"/>
              <a:gd name="T45" fmla="*/ 2351 h 8636"/>
              <a:gd name="T46" fmla="*/ 5459 w 6732"/>
              <a:gd name="T47" fmla="*/ 2673 h 8636"/>
              <a:gd name="T48" fmla="*/ 5877 w 6732"/>
              <a:gd name="T49" fmla="*/ 2983 h 8636"/>
              <a:gd name="T50" fmla="*/ 6084 w 6732"/>
              <a:gd name="T51" fmla="*/ 3169 h 8636"/>
              <a:gd name="T52" fmla="*/ 6266 w 6732"/>
              <a:gd name="T53" fmla="*/ 3356 h 8636"/>
              <a:gd name="T54" fmla="*/ 6422 w 6732"/>
              <a:gd name="T55" fmla="*/ 3548 h 8636"/>
              <a:gd name="T56" fmla="*/ 6548 w 6732"/>
              <a:gd name="T57" fmla="*/ 3738 h 8636"/>
              <a:gd name="T58" fmla="*/ 6642 w 6732"/>
              <a:gd name="T59" fmla="*/ 3928 h 8636"/>
              <a:gd name="T60" fmla="*/ 6704 w 6732"/>
              <a:gd name="T61" fmla="*/ 4114 h 8636"/>
              <a:gd name="T62" fmla="*/ 6730 w 6732"/>
              <a:gd name="T63" fmla="*/ 4294 h 8636"/>
              <a:gd name="T64" fmla="*/ 6720 w 6732"/>
              <a:gd name="T65" fmla="*/ 4468 h 8636"/>
              <a:gd name="T66" fmla="*/ 6672 w 6732"/>
              <a:gd name="T67" fmla="*/ 4632 h 8636"/>
              <a:gd name="T68" fmla="*/ 6582 w 6732"/>
              <a:gd name="T69" fmla="*/ 4786 h 8636"/>
              <a:gd name="T70" fmla="*/ 6452 w 6732"/>
              <a:gd name="T71" fmla="*/ 4928 h 8636"/>
              <a:gd name="T72" fmla="*/ 6324 w 6732"/>
              <a:gd name="T73" fmla="*/ 5024 h 8636"/>
              <a:gd name="T74" fmla="*/ 6122 w 6732"/>
              <a:gd name="T75" fmla="*/ 5140 h 8636"/>
              <a:gd name="T76" fmla="*/ 5894 w 6732"/>
              <a:gd name="T77" fmla="*/ 5244 h 8636"/>
              <a:gd name="T78" fmla="*/ 5375 w 6732"/>
              <a:gd name="T79" fmla="*/ 5425 h 8636"/>
              <a:gd name="T80" fmla="*/ 4489 w 6732"/>
              <a:gd name="T81" fmla="*/ 5683 h 8636"/>
              <a:gd name="T82" fmla="*/ 3878 w 6732"/>
              <a:gd name="T83" fmla="*/ 5879 h 8636"/>
              <a:gd name="T84" fmla="*/ 3356 w 6732"/>
              <a:gd name="T85" fmla="*/ 6091 h 8636"/>
              <a:gd name="T86" fmla="*/ 3070 w 6732"/>
              <a:gd name="T87" fmla="*/ 6235 h 8636"/>
              <a:gd name="T88" fmla="*/ 2802 w 6732"/>
              <a:gd name="T89" fmla="*/ 6401 h 8636"/>
              <a:gd name="T90" fmla="*/ 2552 w 6732"/>
              <a:gd name="T91" fmla="*/ 6591 h 8636"/>
              <a:gd name="T92" fmla="*/ 2325 w 6732"/>
              <a:gd name="T93" fmla="*/ 6809 h 8636"/>
              <a:gd name="T94" fmla="*/ 2125 w 6732"/>
              <a:gd name="T95" fmla="*/ 7057 h 8636"/>
              <a:gd name="T96" fmla="*/ 2045 w 6732"/>
              <a:gd name="T97" fmla="*/ 7191 h 8636"/>
              <a:gd name="T98" fmla="*/ 1961 w 6732"/>
              <a:gd name="T99" fmla="*/ 7423 h 8636"/>
              <a:gd name="T100" fmla="*/ 1917 w 6732"/>
              <a:gd name="T101" fmla="*/ 7618 h 8636"/>
              <a:gd name="T102" fmla="*/ 1895 w 6732"/>
              <a:gd name="T103" fmla="*/ 7852 h 8636"/>
              <a:gd name="T104" fmla="*/ 1907 w 6732"/>
              <a:gd name="T105" fmla="*/ 8116 h 8636"/>
              <a:gd name="T106" fmla="*/ 1967 w 6732"/>
              <a:gd name="T107" fmla="*/ 8406 h 8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2" h="8636">
                <a:moveTo>
                  <a:pt x="772" y="0"/>
                </a:moveTo>
                <a:lnTo>
                  <a:pt x="772" y="0"/>
                </a:lnTo>
                <a:lnTo>
                  <a:pt x="730" y="16"/>
                </a:lnTo>
                <a:lnTo>
                  <a:pt x="684" y="38"/>
                </a:lnTo>
                <a:lnTo>
                  <a:pt x="622" y="66"/>
                </a:lnTo>
                <a:lnTo>
                  <a:pt x="552" y="104"/>
                </a:lnTo>
                <a:lnTo>
                  <a:pt x="514" y="126"/>
                </a:lnTo>
                <a:lnTo>
                  <a:pt x="474" y="150"/>
                </a:lnTo>
                <a:lnTo>
                  <a:pt x="434" y="176"/>
                </a:lnTo>
                <a:lnTo>
                  <a:pt x="394" y="204"/>
                </a:lnTo>
                <a:lnTo>
                  <a:pt x="352" y="236"/>
                </a:lnTo>
                <a:lnTo>
                  <a:pt x="312" y="270"/>
                </a:lnTo>
                <a:lnTo>
                  <a:pt x="272" y="306"/>
                </a:lnTo>
                <a:lnTo>
                  <a:pt x="234" y="344"/>
                </a:lnTo>
                <a:lnTo>
                  <a:pt x="196" y="384"/>
                </a:lnTo>
                <a:lnTo>
                  <a:pt x="162" y="428"/>
                </a:lnTo>
                <a:lnTo>
                  <a:pt x="128" y="474"/>
                </a:lnTo>
                <a:lnTo>
                  <a:pt x="98" y="522"/>
                </a:lnTo>
                <a:lnTo>
                  <a:pt x="72" y="574"/>
                </a:lnTo>
                <a:lnTo>
                  <a:pt x="48" y="626"/>
                </a:lnTo>
                <a:lnTo>
                  <a:pt x="38" y="654"/>
                </a:lnTo>
                <a:lnTo>
                  <a:pt x="30" y="682"/>
                </a:lnTo>
                <a:lnTo>
                  <a:pt x="22" y="712"/>
                </a:lnTo>
                <a:lnTo>
                  <a:pt x="14" y="742"/>
                </a:lnTo>
                <a:lnTo>
                  <a:pt x="8" y="772"/>
                </a:lnTo>
                <a:lnTo>
                  <a:pt x="4" y="802"/>
                </a:lnTo>
                <a:lnTo>
                  <a:pt x="2" y="834"/>
                </a:lnTo>
                <a:lnTo>
                  <a:pt x="0" y="866"/>
                </a:lnTo>
                <a:lnTo>
                  <a:pt x="0" y="900"/>
                </a:lnTo>
                <a:lnTo>
                  <a:pt x="0" y="934"/>
                </a:lnTo>
                <a:lnTo>
                  <a:pt x="2" y="968"/>
                </a:lnTo>
                <a:lnTo>
                  <a:pt x="6" y="1004"/>
                </a:lnTo>
                <a:lnTo>
                  <a:pt x="12" y="1038"/>
                </a:lnTo>
                <a:lnTo>
                  <a:pt x="20" y="1076"/>
                </a:lnTo>
                <a:lnTo>
                  <a:pt x="30" y="1111"/>
                </a:lnTo>
                <a:lnTo>
                  <a:pt x="40" y="1149"/>
                </a:lnTo>
                <a:lnTo>
                  <a:pt x="40" y="1149"/>
                </a:lnTo>
                <a:lnTo>
                  <a:pt x="52" y="1173"/>
                </a:lnTo>
                <a:lnTo>
                  <a:pt x="68" y="1201"/>
                </a:lnTo>
                <a:lnTo>
                  <a:pt x="90" y="1237"/>
                </a:lnTo>
                <a:lnTo>
                  <a:pt x="120" y="1281"/>
                </a:lnTo>
                <a:lnTo>
                  <a:pt x="160" y="1327"/>
                </a:lnTo>
                <a:lnTo>
                  <a:pt x="182" y="1353"/>
                </a:lnTo>
                <a:lnTo>
                  <a:pt x="206" y="1379"/>
                </a:lnTo>
                <a:lnTo>
                  <a:pt x="234" y="1405"/>
                </a:lnTo>
                <a:lnTo>
                  <a:pt x="262" y="1431"/>
                </a:lnTo>
                <a:lnTo>
                  <a:pt x="294" y="1457"/>
                </a:lnTo>
                <a:lnTo>
                  <a:pt x="328" y="1485"/>
                </a:lnTo>
                <a:lnTo>
                  <a:pt x="364" y="1509"/>
                </a:lnTo>
                <a:lnTo>
                  <a:pt x="404" y="1535"/>
                </a:lnTo>
                <a:lnTo>
                  <a:pt x="446" y="1559"/>
                </a:lnTo>
                <a:lnTo>
                  <a:pt x="490" y="1583"/>
                </a:lnTo>
                <a:lnTo>
                  <a:pt x="536" y="1605"/>
                </a:lnTo>
                <a:lnTo>
                  <a:pt x="588" y="1625"/>
                </a:lnTo>
                <a:lnTo>
                  <a:pt x="640" y="1645"/>
                </a:lnTo>
                <a:lnTo>
                  <a:pt x="696" y="1661"/>
                </a:lnTo>
                <a:lnTo>
                  <a:pt x="754" y="1677"/>
                </a:lnTo>
                <a:lnTo>
                  <a:pt x="816" y="1689"/>
                </a:lnTo>
                <a:lnTo>
                  <a:pt x="881" y="1699"/>
                </a:lnTo>
                <a:lnTo>
                  <a:pt x="949" y="1707"/>
                </a:lnTo>
                <a:lnTo>
                  <a:pt x="1021" y="1711"/>
                </a:lnTo>
                <a:lnTo>
                  <a:pt x="1095" y="1713"/>
                </a:lnTo>
                <a:lnTo>
                  <a:pt x="1095" y="1713"/>
                </a:lnTo>
                <a:lnTo>
                  <a:pt x="1253" y="1711"/>
                </a:lnTo>
                <a:lnTo>
                  <a:pt x="1421" y="1707"/>
                </a:lnTo>
                <a:lnTo>
                  <a:pt x="1597" y="1699"/>
                </a:lnTo>
                <a:lnTo>
                  <a:pt x="1783" y="1693"/>
                </a:lnTo>
                <a:lnTo>
                  <a:pt x="1979" y="1689"/>
                </a:lnTo>
                <a:lnTo>
                  <a:pt x="2081" y="1689"/>
                </a:lnTo>
                <a:lnTo>
                  <a:pt x="2185" y="1689"/>
                </a:lnTo>
                <a:lnTo>
                  <a:pt x="2291" y="1691"/>
                </a:lnTo>
                <a:lnTo>
                  <a:pt x="2399" y="1695"/>
                </a:lnTo>
                <a:lnTo>
                  <a:pt x="2511" y="1701"/>
                </a:lnTo>
                <a:lnTo>
                  <a:pt x="2622" y="1707"/>
                </a:lnTo>
                <a:lnTo>
                  <a:pt x="2738" y="1717"/>
                </a:lnTo>
                <a:lnTo>
                  <a:pt x="2856" y="1729"/>
                </a:lnTo>
                <a:lnTo>
                  <a:pt x="2976" y="1743"/>
                </a:lnTo>
                <a:lnTo>
                  <a:pt x="3100" y="1761"/>
                </a:lnTo>
                <a:lnTo>
                  <a:pt x="3224" y="1783"/>
                </a:lnTo>
                <a:lnTo>
                  <a:pt x="3352" y="1807"/>
                </a:lnTo>
                <a:lnTo>
                  <a:pt x="3482" y="1833"/>
                </a:lnTo>
                <a:lnTo>
                  <a:pt x="3614" y="1865"/>
                </a:lnTo>
                <a:lnTo>
                  <a:pt x="3748" y="1901"/>
                </a:lnTo>
                <a:lnTo>
                  <a:pt x="3884" y="1941"/>
                </a:lnTo>
                <a:lnTo>
                  <a:pt x="4024" y="1985"/>
                </a:lnTo>
                <a:lnTo>
                  <a:pt x="4166" y="2033"/>
                </a:lnTo>
                <a:lnTo>
                  <a:pt x="4307" y="2087"/>
                </a:lnTo>
                <a:lnTo>
                  <a:pt x="4453" y="2145"/>
                </a:lnTo>
                <a:lnTo>
                  <a:pt x="4603" y="2209"/>
                </a:lnTo>
                <a:lnTo>
                  <a:pt x="4753" y="2277"/>
                </a:lnTo>
                <a:lnTo>
                  <a:pt x="4753" y="2277"/>
                </a:lnTo>
                <a:lnTo>
                  <a:pt x="4903" y="2351"/>
                </a:lnTo>
                <a:lnTo>
                  <a:pt x="5049" y="2427"/>
                </a:lnTo>
                <a:lnTo>
                  <a:pt x="5189" y="2507"/>
                </a:lnTo>
                <a:lnTo>
                  <a:pt x="5327" y="2589"/>
                </a:lnTo>
                <a:lnTo>
                  <a:pt x="5459" y="2673"/>
                </a:lnTo>
                <a:lnTo>
                  <a:pt x="5585" y="2759"/>
                </a:lnTo>
                <a:lnTo>
                  <a:pt x="5707" y="2847"/>
                </a:lnTo>
                <a:lnTo>
                  <a:pt x="5823" y="2937"/>
                </a:lnTo>
                <a:lnTo>
                  <a:pt x="5877" y="2983"/>
                </a:lnTo>
                <a:lnTo>
                  <a:pt x="5932" y="3029"/>
                </a:lnTo>
                <a:lnTo>
                  <a:pt x="5984" y="3075"/>
                </a:lnTo>
                <a:lnTo>
                  <a:pt x="6036" y="3123"/>
                </a:lnTo>
                <a:lnTo>
                  <a:pt x="6084" y="3169"/>
                </a:lnTo>
                <a:lnTo>
                  <a:pt x="6132" y="3215"/>
                </a:lnTo>
                <a:lnTo>
                  <a:pt x="6180" y="3262"/>
                </a:lnTo>
                <a:lnTo>
                  <a:pt x="6224" y="3310"/>
                </a:lnTo>
                <a:lnTo>
                  <a:pt x="6266" y="3356"/>
                </a:lnTo>
                <a:lnTo>
                  <a:pt x="6308" y="3404"/>
                </a:lnTo>
                <a:lnTo>
                  <a:pt x="6348" y="3452"/>
                </a:lnTo>
                <a:lnTo>
                  <a:pt x="6386" y="3500"/>
                </a:lnTo>
                <a:lnTo>
                  <a:pt x="6422" y="3548"/>
                </a:lnTo>
                <a:lnTo>
                  <a:pt x="6456" y="3596"/>
                </a:lnTo>
                <a:lnTo>
                  <a:pt x="6488" y="3644"/>
                </a:lnTo>
                <a:lnTo>
                  <a:pt x="6518" y="3690"/>
                </a:lnTo>
                <a:lnTo>
                  <a:pt x="6548" y="3738"/>
                </a:lnTo>
                <a:lnTo>
                  <a:pt x="6574" y="3786"/>
                </a:lnTo>
                <a:lnTo>
                  <a:pt x="6598" y="3834"/>
                </a:lnTo>
                <a:lnTo>
                  <a:pt x="6622" y="3880"/>
                </a:lnTo>
                <a:lnTo>
                  <a:pt x="6642" y="3928"/>
                </a:lnTo>
                <a:lnTo>
                  <a:pt x="6660" y="3974"/>
                </a:lnTo>
                <a:lnTo>
                  <a:pt x="6678" y="4020"/>
                </a:lnTo>
                <a:lnTo>
                  <a:pt x="6692" y="4068"/>
                </a:lnTo>
                <a:lnTo>
                  <a:pt x="6704" y="4114"/>
                </a:lnTo>
                <a:lnTo>
                  <a:pt x="6714" y="4158"/>
                </a:lnTo>
                <a:lnTo>
                  <a:pt x="6722" y="4204"/>
                </a:lnTo>
                <a:lnTo>
                  <a:pt x="6726" y="4250"/>
                </a:lnTo>
                <a:lnTo>
                  <a:pt x="6730" y="4294"/>
                </a:lnTo>
                <a:lnTo>
                  <a:pt x="6732" y="4338"/>
                </a:lnTo>
                <a:lnTo>
                  <a:pt x="6730" y="4382"/>
                </a:lnTo>
                <a:lnTo>
                  <a:pt x="6726" y="4424"/>
                </a:lnTo>
                <a:lnTo>
                  <a:pt x="6720" y="4468"/>
                </a:lnTo>
                <a:lnTo>
                  <a:pt x="6712" y="4510"/>
                </a:lnTo>
                <a:lnTo>
                  <a:pt x="6700" y="4550"/>
                </a:lnTo>
                <a:lnTo>
                  <a:pt x="6688" y="4592"/>
                </a:lnTo>
                <a:lnTo>
                  <a:pt x="6672" y="4632"/>
                </a:lnTo>
                <a:lnTo>
                  <a:pt x="6654" y="4672"/>
                </a:lnTo>
                <a:lnTo>
                  <a:pt x="6632" y="4710"/>
                </a:lnTo>
                <a:lnTo>
                  <a:pt x="6608" y="4748"/>
                </a:lnTo>
                <a:lnTo>
                  <a:pt x="6582" y="4786"/>
                </a:lnTo>
                <a:lnTo>
                  <a:pt x="6554" y="4822"/>
                </a:lnTo>
                <a:lnTo>
                  <a:pt x="6522" y="4858"/>
                </a:lnTo>
                <a:lnTo>
                  <a:pt x="6488" y="4894"/>
                </a:lnTo>
                <a:lnTo>
                  <a:pt x="6452" y="4928"/>
                </a:lnTo>
                <a:lnTo>
                  <a:pt x="6412" y="4960"/>
                </a:lnTo>
                <a:lnTo>
                  <a:pt x="6370" y="4992"/>
                </a:lnTo>
                <a:lnTo>
                  <a:pt x="6324" y="5024"/>
                </a:lnTo>
                <a:lnTo>
                  <a:pt x="6324" y="5024"/>
                </a:lnTo>
                <a:lnTo>
                  <a:pt x="6276" y="5054"/>
                </a:lnTo>
                <a:lnTo>
                  <a:pt x="6226" y="5084"/>
                </a:lnTo>
                <a:lnTo>
                  <a:pt x="6176" y="5112"/>
                </a:lnTo>
                <a:lnTo>
                  <a:pt x="6122" y="5140"/>
                </a:lnTo>
                <a:lnTo>
                  <a:pt x="6068" y="5168"/>
                </a:lnTo>
                <a:lnTo>
                  <a:pt x="6012" y="5194"/>
                </a:lnTo>
                <a:lnTo>
                  <a:pt x="5954" y="5220"/>
                </a:lnTo>
                <a:lnTo>
                  <a:pt x="5894" y="5244"/>
                </a:lnTo>
                <a:lnTo>
                  <a:pt x="5773" y="5292"/>
                </a:lnTo>
                <a:lnTo>
                  <a:pt x="5645" y="5338"/>
                </a:lnTo>
                <a:lnTo>
                  <a:pt x="5511" y="5384"/>
                </a:lnTo>
                <a:lnTo>
                  <a:pt x="5375" y="5425"/>
                </a:lnTo>
                <a:lnTo>
                  <a:pt x="5233" y="5469"/>
                </a:lnTo>
                <a:lnTo>
                  <a:pt x="5089" y="5511"/>
                </a:lnTo>
                <a:lnTo>
                  <a:pt x="4793" y="5595"/>
                </a:lnTo>
                <a:lnTo>
                  <a:pt x="4489" y="5683"/>
                </a:lnTo>
                <a:lnTo>
                  <a:pt x="4337" y="5729"/>
                </a:lnTo>
                <a:lnTo>
                  <a:pt x="4184" y="5777"/>
                </a:lnTo>
                <a:lnTo>
                  <a:pt x="4030" y="5827"/>
                </a:lnTo>
                <a:lnTo>
                  <a:pt x="3878" y="5879"/>
                </a:lnTo>
                <a:lnTo>
                  <a:pt x="3726" y="5935"/>
                </a:lnTo>
                <a:lnTo>
                  <a:pt x="3576" y="5995"/>
                </a:lnTo>
                <a:lnTo>
                  <a:pt x="3428" y="6059"/>
                </a:lnTo>
                <a:lnTo>
                  <a:pt x="3356" y="6091"/>
                </a:lnTo>
                <a:lnTo>
                  <a:pt x="3282" y="6125"/>
                </a:lnTo>
                <a:lnTo>
                  <a:pt x="3212" y="6161"/>
                </a:lnTo>
                <a:lnTo>
                  <a:pt x="3140" y="6197"/>
                </a:lnTo>
                <a:lnTo>
                  <a:pt x="3070" y="6235"/>
                </a:lnTo>
                <a:lnTo>
                  <a:pt x="3002" y="6275"/>
                </a:lnTo>
                <a:lnTo>
                  <a:pt x="2934" y="6317"/>
                </a:lnTo>
                <a:lnTo>
                  <a:pt x="2868" y="6359"/>
                </a:lnTo>
                <a:lnTo>
                  <a:pt x="2802" y="6401"/>
                </a:lnTo>
                <a:lnTo>
                  <a:pt x="2736" y="6447"/>
                </a:lnTo>
                <a:lnTo>
                  <a:pt x="2674" y="6493"/>
                </a:lnTo>
                <a:lnTo>
                  <a:pt x="2612" y="6541"/>
                </a:lnTo>
                <a:lnTo>
                  <a:pt x="2552" y="6591"/>
                </a:lnTo>
                <a:lnTo>
                  <a:pt x="2493" y="6643"/>
                </a:lnTo>
                <a:lnTo>
                  <a:pt x="2435" y="6697"/>
                </a:lnTo>
                <a:lnTo>
                  <a:pt x="2379" y="6751"/>
                </a:lnTo>
                <a:lnTo>
                  <a:pt x="2325" y="6809"/>
                </a:lnTo>
                <a:lnTo>
                  <a:pt x="2273" y="6867"/>
                </a:lnTo>
                <a:lnTo>
                  <a:pt x="2221" y="6929"/>
                </a:lnTo>
                <a:lnTo>
                  <a:pt x="2171" y="6991"/>
                </a:lnTo>
                <a:lnTo>
                  <a:pt x="2125" y="7057"/>
                </a:lnTo>
                <a:lnTo>
                  <a:pt x="2079" y="7123"/>
                </a:lnTo>
                <a:lnTo>
                  <a:pt x="2079" y="7123"/>
                </a:lnTo>
                <a:lnTo>
                  <a:pt x="2063" y="7153"/>
                </a:lnTo>
                <a:lnTo>
                  <a:pt x="2045" y="7191"/>
                </a:lnTo>
                <a:lnTo>
                  <a:pt x="2023" y="7243"/>
                </a:lnTo>
                <a:lnTo>
                  <a:pt x="1999" y="7305"/>
                </a:lnTo>
                <a:lnTo>
                  <a:pt x="1973" y="7381"/>
                </a:lnTo>
                <a:lnTo>
                  <a:pt x="1961" y="7423"/>
                </a:lnTo>
                <a:lnTo>
                  <a:pt x="1949" y="7469"/>
                </a:lnTo>
                <a:lnTo>
                  <a:pt x="1937" y="7517"/>
                </a:lnTo>
                <a:lnTo>
                  <a:pt x="1927" y="7566"/>
                </a:lnTo>
                <a:lnTo>
                  <a:pt x="1917" y="7618"/>
                </a:lnTo>
                <a:lnTo>
                  <a:pt x="1909" y="7674"/>
                </a:lnTo>
                <a:lnTo>
                  <a:pt x="1903" y="7730"/>
                </a:lnTo>
                <a:lnTo>
                  <a:pt x="1899" y="7790"/>
                </a:lnTo>
                <a:lnTo>
                  <a:pt x="1895" y="7852"/>
                </a:lnTo>
                <a:lnTo>
                  <a:pt x="1895" y="7914"/>
                </a:lnTo>
                <a:lnTo>
                  <a:pt x="1897" y="7980"/>
                </a:lnTo>
                <a:lnTo>
                  <a:pt x="1901" y="8048"/>
                </a:lnTo>
                <a:lnTo>
                  <a:pt x="1907" y="8116"/>
                </a:lnTo>
                <a:lnTo>
                  <a:pt x="1917" y="8186"/>
                </a:lnTo>
                <a:lnTo>
                  <a:pt x="1931" y="8258"/>
                </a:lnTo>
                <a:lnTo>
                  <a:pt x="1947" y="8332"/>
                </a:lnTo>
                <a:lnTo>
                  <a:pt x="1967" y="8406"/>
                </a:lnTo>
                <a:lnTo>
                  <a:pt x="1991" y="8482"/>
                </a:lnTo>
                <a:lnTo>
                  <a:pt x="2019" y="8558"/>
                </a:lnTo>
                <a:lnTo>
                  <a:pt x="2051" y="8636"/>
                </a:lnTo>
              </a:path>
            </a:pathLst>
          </a:custGeom>
          <a:noFill/>
          <a:ln w="12700">
            <a:solidFill>
              <a:schemeClr val="bg1">
                <a:lumMod val="50000"/>
              </a:scheme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lvl="0"/>
            <a:endParaRPr lang="ko-KR" altLang="en-US" sz="1350"/>
          </a:p>
        </p:txBody>
      </p:sp>
    </p:spTree>
    <p:extLst>
      <p:ext uri="{BB962C8B-B14F-4D97-AF65-F5344CB8AC3E}">
        <p14:creationId xmlns:p14="http://schemas.microsoft.com/office/powerpoint/2010/main" val="324158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제목 및 내용">
    <p:spTree>
      <p:nvGrpSpPr>
        <p:cNvPr id="1" name=""/>
        <p:cNvGrpSpPr/>
        <p:nvPr/>
      </p:nvGrpSpPr>
      <p:grpSpPr>
        <a:xfrm>
          <a:off x="0" y="0"/>
          <a:ext cx="0" cy="0"/>
          <a:chOff x="0" y="0"/>
          <a:chExt cx="0" cy="0"/>
        </a:xfrm>
      </p:grpSpPr>
      <p:sp>
        <p:nvSpPr>
          <p:cNvPr id="2" name="슬라이드 번호 개체 틀 6"/>
          <p:cNvSpPr>
            <a:spLocks noGrp="1"/>
          </p:cNvSpPr>
          <p:nvPr>
            <p:ph type="sldNum" sz="quarter" idx="12"/>
          </p:nvPr>
        </p:nvSpPr>
        <p:spPr>
          <a:xfrm>
            <a:off x="5103186" y="146109"/>
            <a:ext cx="1600200" cy="365125"/>
          </a:xfrm>
          <a:prstGeom prst="rect">
            <a:avLst/>
          </a:prstGeom>
        </p:spPr>
        <p:txBody>
          <a:bodyPr/>
          <a:lstStyle>
            <a:lvl1pPr algn="r">
              <a:defRPr sz="1050" b="1">
                <a:solidFill>
                  <a:schemeClr val="bg1">
                    <a:lumMod val="75000"/>
                  </a:schemeClr>
                </a:solidFill>
              </a:defRPr>
            </a:lvl1pPr>
          </a:lstStyle>
          <a:p>
            <a:fld id="{6D496982-6B67-48BF-BE88-CEE75E286A28}" type="slidenum">
              <a:rPr lang="ko-KR" altLang="en-US" smtClean="0"/>
              <a:pPr/>
              <a:t>‹#›</a:t>
            </a:fld>
            <a:endParaRPr lang="ko-KR" altLang="en-US"/>
          </a:p>
        </p:txBody>
      </p:sp>
      <p:sp>
        <p:nvSpPr>
          <p:cNvPr id="3" name="텍스트 개체 틀 2"/>
          <p:cNvSpPr>
            <a:spLocks noGrp="1"/>
          </p:cNvSpPr>
          <p:nvPr>
            <p:ph type="body" sz="quarter" idx="13" hasCustomPrompt="1"/>
          </p:nvPr>
        </p:nvSpPr>
        <p:spPr>
          <a:xfrm>
            <a:off x="239233" y="76878"/>
            <a:ext cx="6268109" cy="459836"/>
          </a:xfrm>
          <a:prstGeom prst="rect">
            <a:avLst/>
          </a:prstGeom>
        </p:spPr>
        <p:txBody>
          <a:bodyPr lIns="0" tIns="0" rIns="0" bIns="0"/>
          <a:lstStyle>
            <a:lvl1pPr marL="0" indent="0">
              <a:buNone/>
              <a:defRPr sz="2250" b="1" baseline="0">
                <a:ln>
                  <a:solidFill>
                    <a:schemeClr val="bg1"/>
                  </a:solidFill>
                </a:ln>
                <a:blipFill>
                  <a:blip r:embed="rId2"/>
                  <a:stretch>
                    <a:fillRect/>
                  </a:stretch>
                </a:blipFill>
                <a:latin typeface="Tahoma" panose="020B0604030504040204" pitchFamily="34" charset="0"/>
                <a:cs typeface="Tahoma" panose="020B0604030504040204" pitchFamily="34" charset="0"/>
              </a:defRPr>
            </a:lvl1pPr>
          </a:lstStyle>
          <a:p>
            <a:pPr lvl="0"/>
            <a:r>
              <a:rPr lang="en-US" altLang="ko-KR"/>
              <a:t>Sllide main title</a:t>
            </a:r>
            <a:endParaRPr lang="ko-KR" altLang="en-US"/>
          </a:p>
        </p:txBody>
      </p:sp>
      <p:sp>
        <p:nvSpPr>
          <p:cNvPr id="4" name="텍스트 개체 틀 2"/>
          <p:cNvSpPr>
            <a:spLocks noGrp="1"/>
          </p:cNvSpPr>
          <p:nvPr>
            <p:ph type="body" sz="quarter" idx="14" hasCustomPrompt="1"/>
          </p:nvPr>
        </p:nvSpPr>
        <p:spPr>
          <a:xfrm>
            <a:off x="239232" y="550774"/>
            <a:ext cx="6268110" cy="240485"/>
          </a:xfrm>
          <a:prstGeom prst="rect">
            <a:avLst/>
          </a:prstGeom>
        </p:spPr>
        <p:txBody>
          <a:bodyPr lIns="0" tIns="0" rIns="0" bIns="0"/>
          <a:lstStyle>
            <a:lvl1pPr marL="0" indent="0">
              <a:buNone/>
              <a:defRPr sz="1200" b="1" baseline="0">
                <a:ln>
                  <a:noFill/>
                </a:ln>
                <a:solidFill>
                  <a:schemeClr val="bg1"/>
                </a:solidFill>
                <a:latin typeface="Tahoma" panose="020B0604030504040204" pitchFamily="34" charset="0"/>
                <a:cs typeface="Tahoma" panose="020B0604030504040204" pitchFamily="34" charset="0"/>
              </a:defRPr>
            </a:lvl1pPr>
          </a:lstStyle>
          <a:p>
            <a:pPr lvl="0"/>
            <a:r>
              <a:rPr lang="en-US" altLang="ko-KR"/>
              <a:t>Slide sub title</a:t>
            </a:r>
            <a:endParaRPr lang="ko-KR" altLang="en-US"/>
          </a:p>
        </p:txBody>
      </p:sp>
      <p:cxnSp>
        <p:nvCxnSpPr>
          <p:cNvPr id="5" name="직선 연결선 4"/>
          <p:cNvCxnSpPr/>
          <p:nvPr userDrawn="1"/>
        </p:nvCxnSpPr>
        <p:spPr>
          <a:xfrm>
            <a:off x="1" y="845993"/>
            <a:ext cx="6842051" cy="0"/>
          </a:xfrm>
          <a:prstGeom prst="line">
            <a:avLst/>
          </a:prstGeom>
          <a:noFill/>
          <a:ln w="12700">
            <a:solidFill>
              <a:schemeClr val="bg1">
                <a:lumMod val="50000"/>
              </a:schemeClr>
            </a:solidFill>
            <a:prstDash val="dash"/>
            <a:round/>
            <a:headEnd/>
            <a:tailEnd/>
          </a:ln>
          <a:extLst>
            <a:ext uri="{909E8E84-426E-40DD-AFC4-6F175D3DCCD1}">
              <a14:hiddenFill xmlns:a14="http://schemas.microsoft.com/office/drawing/2010/main">
                <a:solidFill>
                  <a:srgbClr val="FFFFFF"/>
                </a:solidFill>
              </a14:hiddenFill>
            </a:ext>
          </a:extLst>
        </p:spPr>
      </p:cxnSp>
      <p:pic>
        <p:nvPicPr>
          <p:cNvPr id="6" name="그림 5"/>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p:blipFill>
        <p:spPr>
          <a:xfrm rot="2107803">
            <a:off x="6042762" y="98400"/>
            <a:ext cx="412342" cy="556055"/>
          </a:xfrm>
          <a:prstGeom prst="rect">
            <a:avLst/>
          </a:prstGeom>
        </p:spPr>
      </p:pic>
      <p:sp>
        <p:nvSpPr>
          <p:cNvPr id="7" name="직사각형 6"/>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24158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제목 및 내용">
    <p:spTree>
      <p:nvGrpSpPr>
        <p:cNvPr id="1" name=""/>
        <p:cNvGrpSpPr/>
        <p:nvPr/>
      </p:nvGrpSpPr>
      <p:grpSpPr>
        <a:xfrm>
          <a:off x="0" y="0"/>
          <a:ext cx="0" cy="0"/>
          <a:chOff x="0" y="0"/>
          <a:chExt cx="0" cy="0"/>
        </a:xfrm>
      </p:grpSpPr>
      <p:pic>
        <p:nvPicPr>
          <p:cNvPr id="10" name="그림 9"/>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17562"/>
          <a:stretch/>
        </p:blipFill>
        <p:spPr>
          <a:xfrm>
            <a:off x="2618877" y="133471"/>
            <a:ext cx="2149971" cy="3544786"/>
          </a:xfrm>
          <a:prstGeom prst="rect">
            <a:avLst/>
          </a:prstGeom>
        </p:spPr>
      </p:pic>
      <p:sp>
        <p:nvSpPr>
          <p:cNvPr id="2" name="Freeform 14"/>
          <p:cNvSpPr>
            <a:spLocks/>
          </p:cNvSpPr>
          <p:nvPr userDrawn="1"/>
        </p:nvSpPr>
        <p:spPr bwMode="auto">
          <a:xfrm rot="6224017" flipH="1">
            <a:off x="2145801" y="-1450031"/>
            <a:ext cx="2844846" cy="7159232"/>
          </a:xfrm>
          <a:custGeom>
            <a:avLst/>
            <a:gdLst>
              <a:gd name="T0" fmla="*/ 684 w 6732"/>
              <a:gd name="T1" fmla="*/ 38 h 8636"/>
              <a:gd name="T2" fmla="*/ 474 w 6732"/>
              <a:gd name="T3" fmla="*/ 150 h 8636"/>
              <a:gd name="T4" fmla="*/ 312 w 6732"/>
              <a:gd name="T5" fmla="*/ 270 h 8636"/>
              <a:gd name="T6" fmla="*/ 162 w 6732"/>
              <a:gd name="T7" fmla="*/ 428 h 8636"/>
              <a:gd name="T8" fmla="*/ 48 w 6732"/>
              <a:gd name="T9" fmla="*/ 626 h 8636"/>
              <a:gd name="T10" fmla="*/ 14 w 6732"/>
              <a:gd name="T11" fmla="*/ 742 h 8636"/>
              <a:gd name="T12" fmla="*/ 0 w 6732"/>
              <a:gd name="T13" fmla="*/ 866 h 8636"/>
              <a:gd name="T14" fmla="*/ 6 w 6732"/>
              <a:gd name="T15" fmla="*/ 1004 h 8636"/>
              <a:gd name="T16" fmla="*/ 40 w 6732"/>
              <a:gd name="T17" fmla="*/ 1149 h 8636"/>
              <a:gd name="T18" fmla="*/ 90 w 6732"/>
              <a:gd name="T19" fmla="*/ 1237 h 8636"/>
              <a:gd name="T20" fmla="*/ 206 w 6732"/>
              <a:gd name="T21" fmla="*/ 1379 h 8636"/>
              <a:gd name="T22" fmla="*/ 328 w 6732"/>
              <a:gd name="T23" fmla="*/ 1485 h 8636"/>
              <a:gd name="T24" fmla="*/ 490 w 6732"/>
              <a:gd name="T25" fmla="*/ 1583 h 8636"/>
              <a:gd name="T26" fmla="*/ 696 w 6732"/>
              <a:gd name="T27" fmla="*/ 1661 h 8636"/>
              <a:gd name="T28" fmla="*/ 949 w 6732"/>
              <a:gd name="T29" fmla="*/ 1707 h 8636"/>
              <a:gd name="T30" fmla="*/ 1253 w 6732"/>
              <a:gd name="T31" fmla="*/ 1711 h 8636"/>
              <a:gd name="T32" fmla="*/ 1979 w 6732"/>
              <a:gd name="T33" fmla="*/ 1689 h 8636"/>
              <a:gd name="T34" fmla="*/ 2399 w 6732"/>
              <a:gd name="T35" fmla="*/ 1695 h 8636"/>
              <a:gd name="T36" fmla="*/ 2856 w 6732"/>
              <a:gd name="T37" fmla="*/ 1729 h 8636"/>
              <a:gd name="T38" fmla="*/ 3352 w 6732"/>
              <a:gd name="T39" fmla="*/ 1807 h 8636"/>
              <a:gd name="T40" fmla="*/ 3884 w 6732"/>
              <a:gd name="T41" fmla="*/ 1941 h 8636"/>
              <a:gd name="T42" fmla="*/ 4453 w 6732"/>
              <a:gd name="T43" fmla="*/ 2145 h 8636"/>
              <a:gd name="T44" fmla="*/ 4903 w 6732"/>
              <a:gd name="T45" fmla="*/ 2351 h 8636"/>
              <a:gd name="T46" fmla="*/ 5459 w 6732"/>
              <a:gd name="T47" fmla="*/ 2673 h 8636"/>
              <a:gd name="T48" fmla="*/ 5877 w 6732"/>
              <a:gd name="T49" fmla="*/ 2983 h 8636"/>
              <a:gd name="T50" fmla="*/ 6084 w 6732"/>
              <a:gd name="T51" fmla="*/ 3169 h 8636"/>
              <a:gd name="T52" fmla="*/ 6266 w 6732"/>
              <a:gd name="T53" fmla="*/ 3356 h 8636"/>
              <a:gd name="T54" fmla="*/ 6422 w 6732"/>
              <a:gd name="T55" fmla="*/ 3548 h 8636"/>
              <a:gd name="T56" fmla="*/ 6548 w 6732"/>
              <a:gd name="T57" fmla="*/ 3738 h 8636"/>
              <a:gd name="T58" fmla="*/ 6642 w 6732"/>
              <a:gd name="T59" fmla="*/ 3928 h 8636"/>
              <a:gd name="T60" fmla="*/ 6704 w 6732"/>
              <a:gd name="T61" fmla="*/ 4114 h 8636"/>
              <a:gd name="T62" fmla="*/ 6730 w 6732"/>
              <a:gd name="T63" fmla="*/ 4294 h 8636"/>
              <a:gd name="T64" fmla="*/ 6720 w 6732"/>
              <a:gd name="T65" fmla="*/ 4468 h 8636"/>
              <a:gd name="T66" fmla="*/ 6672 w 6732"/>
              <a:gd name="T67" fmla="*/ 4632 h 8636"/>
              <a:gd name="T68" fmla="*/ 6582 w 6732"/>
              <a:gd name="T69" fmla="*/ 4786 h 8636"/>
              <a:gd name="T70" fmla="*/ 6452 w 6732"/>
              <a:gd name="T71" fmla="*/ 4928 h 8636"/>
              <a:gd name="T72" fmla="*/ 6324 w 6732"/>
              <a:gd name="T73" fmla="*/ 5024 h 8636"/>
              <a:gd name="T74" fmla="*/ 6122 w 6732"/>
              <a:gd name="T75" fmla="*/ 5140 h 8636"/>
              <a:gd name="T76" fmla="*/ 5894 w 6732"/>
              <a:gd name="T77" fmla="*/ 5244 h 8636"/>
              <a:gd name="T78" fmla="*/ 5375 w 6732"/>
              <a:gd name="T79" fmla="*/ 5425 h 8636"/>
              <a:gd name="T80" fmla="*/ 4489 w 6732"/>
              <a:gd name="T81" fmla="*/ 5683 h 8636"/>
              <a:gd name="T82" fmla="*/ 3878 w 6732"/>
              <a:gd name="T83" fmla="*/ 5879 h 8636"/>
              <a:gd name="T84" fmla="*/ 3356 w 6732"/>
              <a:gd name="T85" fmla="*/ 6091 h 8636"/>
              <a:gd name="T86" fmla="*/ 3070 w 6732"/>
              <a:gd name="T87" fmla="*/ 6235 h 8636"/>
              <a:gd name="T88" fmla="*/ 2802 w 6732"/>
              <a:gd name="T89" fmla="*/ 6401 h 8636"/>
              <a:gd name="T90" fmla="*/ 2552 w 6732"/>
              <a:gd name="T91" fmla="*/ 6591 h 8636"/>
              <a:gd name="T92" fmla="*/ 2325 w 6732"/>
              <a:gd name="T93" fmla="*/ 6809 h 8636"/>
              <a:gd name="T94" fmla="*/ 2125 w 6732"/>
              <a:gd name="T95" fmla="*/ 7057 h 8636"/>
              <a:gd name="T96" fmla="*/ 2045 w 6732"/>
              <a:gd name="T97" fmla="*/ 7191 h 8636"/>
              <a:gd name="T98" fmla="*/ 1961 w 6732"/>
              <a:gd name="T99" fmla="*/ 7423 h 8636"/>
              <a:gd name="T100" fmla="*/ 1917 w 6732"/>
              <a:gd name="T101" fmla="*/ 7618 h 8636"/>
              <a:gd name="T102" fmla="*/ 1895 w 6732"/>
              <a:gd name="T103" fmla="*/ 7852 h 8636"/>
              <a:gd name="T104" fmla="*/ 1907 w 6732"/>
              <a:gd name="T105" fmla="*/ 8116 h 8636"/>
              <a:gd name="T106" fmla="*/ 1967 w 6732"/>
              <a:gd name="T107" fmla="*/ 8406 h 8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2" h="8636">
                <a:moveTo>
                  <a:pt x="772" y="0"/>
                </a:moveTo>
                <a:lnTo>
                  <a:pt x="772" y="0"/>
                </a:lnTo>
                <a:lnTo>
                  <a:pt x="730" y="16"/>
                </a:lnTo>
                <a:lnTo>
                  <a:pt x="684" y="38"/>
                </a:lnTo>
                <a:lnTo>
                  <a:pt x="622" y="66"/>
                </a:lnTo>
                <a:lnTo>
                  <a:pt x="552" y="104"/>
                </a:lnTo>
                <a:lnTo>
                  <a:pt x="514" y="126"/>
                </a:lnTo>
                <a:lnTo>
                  <a:pt x="474" y="150"/>
                </a:lnTo>
                <a:lnTo>
                  <a:pt x="434" y="176"/>
                </a:lnTo>
                <a:lnTo>
                  <a:pt x="394" y="204"/>
                </a:lnTo>
                <a:lnTo>
                  <a:pt x="352" y="236"/>
                </a:lnTo>
                <a:lnTo>
                  <a:pt x="312" y="270"/>
                </a:lnTo>
                <a:lnTo>
                  <a:pt x="272" y="306"/>
                </a:lnTo>
                <a:lnTo>
                  <a:pt x="234" y="344"/>
                </a:lnTo>
                <a:lnTo>
                  <a:pt x="196" y="384"/>
                </a:lnTo>
                <a:lnTo>
                  <a:pt x="162" y="428"/>
                </a:lnTo>
                <a:lnTo>
                  <a:pt x="128" y="474"/>
                </a:lnTo>
                <a:lnTo>
                  <a:pt x="98" y="522"/>
                </a:lnTo>
                <a:lnTo>
                  <a:pt x="72" y="574"/>
                </a:lnTo>
                <a:lnTo>
                  <a:pt x="48" y="626"/>
                </a:lnTo>
                <a:lnTo>
                  <a:pt x="38" y="654"/>
                </a:lnTo>
                <a:lnTo>
                  <a:pt x="30" y="682"/>
                </a:lnTo>
                <a:lnTo>
                  <a:pt x="22" y="712"/>
                </a:lnTo>
                <a:lnTo>
                  <a:pt x="14" y="742"/>
                </a:lnTo>
                <a:lnTo>
                  <a:pt x="8" y="772"/>
                </a:lnTo>
                <a:lnTo>
                  <a:pt x="4" y="802"/>
                </a:lnTo>
                <a:lnTo>
                  <a:pt x="2" y="834"/>
                </a:lnTo>
                <a:lnTo>
                  <a:pt x="0" y="866"/>
                </a:lnTo>
                <a:lnTo>
                  <a:pt x="0" y="900"/>
                </a:lnTo>
                <a:lnTo>
                  <a:pt x="0" y="934"/>
                </a:lnTo>
                <a:lnTo>
                  <a:pt x="2" y="968"/>
                </a:lnTo>
                <a:lnTo>
                  <a:pt x="6" y="1004"/>
                </a:lnTo>
                <a:lnTo>
                  <a:pt x="12" y="1038"/>
                </a:lnTo>
                <a:lnTo>
                  <a:pt x="20" y="1076"/>
                </a:lnTo>
                <a:lnTo>
                  <a:pt x="30" y="1111"/>
                </a:lnTo>
                <a:lnTo>
                  <a:pt x="40" y="1149"/>
                </a:lnTo>
                <a:lnTo>
                  <a:pt x="40" y="1149"/>
                </a:lnTo>
                <a:lnTo>
                  <a:pt x="52" y="1173"/>
                </a:lnTo>
                <a:lnTo>
                  <a:pt x="68" y="1201"/>
                </a:lnTo>
                <a:lnTo>
                  <a:pt x="90" y="1237"/>
                </a:lnTo>
                <a:lnTo>
                  <a:pt x="120" y="1281"/>
                </a:lnTo>
                <a:lnTo>
                  <a:pt x="160" y="1327"/>
                </a:lnTo>
                <a:lnTo>
                  <a:pt x="182" y="1353"/>
                </a:lnTo>
                <a:lnTo>
                  <a:pt x="206" y="1379"/>
                </a:lnTo>
                <a:lnTo>
                  <a:pt x="234" y="1405"/>
                </a:lnTo>
                <a:lnTo>
                  <a:pt x="262" y="1431"/>
                </a:lnTo>
                <a:lnTo>
                  <a:pt x="294" y="1457"/>
                </a:lnTo>
                <a:lnTo>
                  <a:pt x="328" y="1485"/>
                </a:lnTo>
                <a:lnTo>
                  <a:pt x="364" y="1509"/>
                </a:lnTo>
                <a:lnTo>
                  <a:pt x="404" y="1535"/>
                </a:lnTo>
                <a:lnTo>
                  <a:pt x="446" y="1559"/>
                </a:lnTo>
                <a:lnTo>
                  <a:pt x="490" y="1583"/>
                </a:lnTo>
                <a:lnTo>
                  <a:pt x="536" y="1605"/>
                </a:lnTo>
                <a:lnTo>
                  <a:pt x="588" y="1625"/>
                </a:lnTo>
                <a:lnTo>
                  <a:pt x="640" y="1645"/>
                </a:lnTo>
                <a:lnTo>
                  <a:pt x="696" y="1661"/>
                </a:lnTo>
                <a:lnTo>
                  <a:pt x="754" y="1677"/>
                </a:lnTo>
                <a:lnTo>
                  <a:pt x="816" y="1689"/>
                </a:lnTo>
                <a:lnTo>
                  <a:pt x="881" y="1699"/>
                </a:lnTo>
                <a:lnTo>
                  <a:pt x="949" y="1707"/>
                </a:lnTo>
                <a:lnTo>
                  <a:pt x="1021" y="1711"/>
                </a:lnTo>
                <a:lnTo>
                  <a:pt x="1095" y="1713"/>
                </a:lnTo>
                <a:lnTo>
                  <a:pt x="1095" y="1713"/>
                </a:lnTo>
                <a:lnTo>
                  <a:pt x="1253" y="1711"/>
                </a:lnTo>
                <a:lnTo>
                  <a:pt x="1421" y="1707"/>
                </a:lnTo>
                <a:lnTo>
                  <a:pt x="1597" y="1699"/>
                </a:lnTo>
                <a:lnTo>
                  <a:pt x="1783" y="1693"/>
                </a:lnTo>
                <a:lnTo>
                  <a:pt x="1979" y="1689"/>
                </a:lnTo>
                <a:lnTo>
                  <a:pt x="2081" y="1689"/>
                </a:lnTo>
                <a:lnTo>
                  <a:pt x="2185" y="1689"/>
                </a:lnTo>
                <a:lnTo>
                  <a:pt x="2291" y="1691"/>
                </a:lnTo>
                <a:lnTo>
                  <a:pt x="2399" y="1695"/>
                </a:lnTo>
                <a:lnTo>
                  <a:pt x="2511" y="1701"/>
                </a:lnTo>
                <a:lnTo>
                  <a:pt x="2622" y="1707"/>
                </a:lnTo>
                <a:lnTo>
                  <a:pt x="2738" y="1717"/>
                </a:lnTo>
                <a:lnTo>
                  <a:pt x="2856" y="1729"/>
                </a:lnTo>
                <a:lnTo>
                  <a:pt x="2976" y="1743"/>
                </a:lnTo>
                <a:lnTo>
                  <a:pt x="3100" y="1761"/>
                </a:lnTo>
                <a:lnTo>
                  <a:pt x="3224" y="1783"/>
                </a:lnTo>
                <a:lnTo>
                  <a:pt x="3352" y="1807"/>
                </a:lnTo>
                <a:lnTo>
                  <a:pt x="3482" y="1833"/>
                </a:lnTo>
                <a:lnTo>
                  <a:pt x="3614" y="1865"/>
                </a:lnTo>
                <a:lnTo>
                  <a:pt x="3748" y="1901"/>
                </a:lnTo>
                <a:lnTo>
                  <a:pt x="3884" y="1941"/>
                </a:lnTo>
                <a:lnTo>
                  <a:pt x="4024" y="1985"/>
                </a:lnTo>
                <a:lnTo>
                  <a:pt x="4166" y="2033"/>
                </a:lnTo>
                <a:lnTo>
                  <a:pt x="4307" y="2087"/>
                </a:lnTo>
                <a:lnTo>
                  <a:pt x="4453" y="2145"/>
                </a:lnTo>
                <a:lnTo>
                  <a:pt x="4603" y="2209"/>
                </a:lnTo>
                <a:lnTo>
                  <a:pt x="4753" y="2277"/>
                </a:lnTo>
                <a:lnTo>
                  <a:pt x="4753" y="2277"/>
                </a:lnTo>
                <a:lnTo>
                  <a:pt x="4903" y="2351"/>
                </a:lnTo>
                <a:lnTo>
                  <a:pt x="5049" y="2427"/>
                </a:lnTo>
                <a:lnTo>
                  <a:pt x="5189" y="2507"/>
                </a:lnTo>
                <a:lnTo>
                  <a:pt x="5327" y="2589"/>
                </a:lnTo>
                <a:lnTo>
                  <a:pt x="5459" y="2673"/>
                </a:lnTo>
                <a:lnTo>
                  <a:pt x="5585" y="2759"/>
                </a:lnTo>
                <a:lnTo>
                  <a:pt x="5707" y="2847"/>
                </a:lnTo>
                <a:lnTo>
                  <a:pt x="5823" y="2937"/>
                </a:lnTo>
                <a:lnTo>
                  <a:pt x="5877" y="2983"/>
                </a:lnTo>
                <a:lnTo>
                  <a:pt x="5932" y="3029"/>
                </a:lnTo>
                <a:lnTo>
                  <a:pt x="5984" y="3075"/>
                </a:lnTo>
                <a:lnTo>
                  <a:pt x="6036" y="3123"/>
                </a:lnTo>
                <a:lnTo>
                  <a:pt x="6084" y="3169"/>
                </a:lnTo>
                <a:lnTo>
                  <a:pt x="6132" y="3215"/>
                </a:lnTo>
                <a:lnTo>
                  <a:pt x="6180" y="3262"/>
                </a:lnTo>
                <a:lnTo>
                  <a:pt x="6224" y="3310"/>
                </a:lnTo>
                <a:lnTo>
                  <a:pt x="6266" y="3356"/>
                </a:lnTo>
                <a:lnTo>
                  <a:pt x="6308" y="3404"/>
                </a:lnTo>
                <a:lnTo>
                  <a:pt x="6348" y="3452"/>
                </a:lnTo>
                <a:lnTo>
                  <a:pt x="6386" y="3500"/>
                </a:lnTo>
                <a:lnTo>
                  <a:pt x="6422" y="3548"/>
                </a:lnTo>
                <a:lnTo>
                  <a:pt x="6456" y="3596"/>
                </a:lnTo>
                <a:lnTo>
                  <a:pt x="6488" y="3644"/>
                </a:lnTo>
                <a:lnTo>
                  <a:pt x="6518" y="3690"/>
                </a:lnTo>
                <a:lnTo>
                  <a:pt x="6548" y="3738"/>
                </a:lnTo>
                <a:lnTo>
                  <a:pt x="6574" y="3786"/>
                </a:lnTo>
                <a:lnTo>
                  <a:pt x="6598" y="3834"/>
                </a:lnTo>
                <a:lnTo>
                  <a:pt x="6622" y="3880"/>
                </a:lnTo>
                <a:lnTo>
                  <a:pt x="6642" y="3928"/>
                </a:lnTo>
                <a:lnTo>
                  <a:pt x="6660" y="3974"/>
                </a:lnTo>
                <a:lnTo>
                  <a:pt x="6678" y="4020"/>
                </a:lnTo>
                <a:lnTo>
                  <a:pt x="6692" y="4068"/>
                </a:lnTo>
                <a:lnTo>
                  <a:pt x="6704" y="4114"/>
                </a:lnTo>
                <a:lnTo>
                  <a:pt x="6714" y="4158"/>
                </a:lnTo>
                <a:lnTo>
                  <a:pt x="6722" y="4204"/>
                </a:lnTo>
                <a:lnTo>
                  <a:pt x="6726" y="4250"/>
                </a:lnTo>
                <a:lnTo>
                  <a:pt x="6730" y="4294"/>
                </a:lnTo>
                <a:lnTo>
                  <a:pt x="6732" y="4338"/>
                </a:lnTo>
                <a:lnTo>
                  <a:pt x="6730" y="4382"/>
                </a:lnTo>
                <a:lnTo>
                  <a:pt x="6726" y="4424"/>
                </a:lnTo>
                <a:lnTo>
                  <a:pt x="6720" y="4468"/>
                </a:lnTo>
                <a:lnTo>
                  <a:pt x="6712" y="4510"/>
                </a:lnTo>
                <a:lnTo>
                  <a:pt x="6700" y="4550"/>
                </a:lnTo>
                <a:lnTo>
                  <a:pt x="6688" y="4592"/>
                </a:lnTo>
                <a:lnTo>
                  <a:pt x="6672" y="4632"/>
                </a:lnTo>
                <a:lnTo>
                  <a:pt x="6654" y="4672"/>
                </a:lnTo>
                <a:lnTo>
                  <a:pt x="6632" y="4710"/>
                </a:lnTo>
                <a:lnTo>
                  <a:pt x="6608" y="4748"/>
                </a:lnTo>
                <a:lnTo>
                  <a:pt x="6582" y="4786"/>
                </a:lnTo>
                <a:lnTo>
                  <a:pt x="6554" y="4822"/>
                </a:lnTo>
                <a:lnTo>
                  <a:pt x="6522" y="4858"/>
                </a:lnTo>
                <a:lnTo>
                  <a:pt x="6488" y="4894"/>
                </a:lnTo>
                <a:lnTo>
                  <a:pt x="6452" y="4928"/>
                </a:lnTo>
                <a:lnTo>
                  <a:pt x="6412" y="4960"/>
                </a:lnTo>
                <a:lnTo>
                  <a:pt x="6370" y="4992"/>
                </a:lnTo>
                <a:lnTo>
                  <a:pt x="6324" y="5024"/>
                </a:lnTo>
                <a:lnTo>
                  <a:pt x="6324" y="5024"/>
                </a:lnTo>
                <a:lnTo>
                  <a:pt x="6276" y="5054"/>
                </a:lnTo>
                <a:lnTo>
                  <a:pt x="6226" y="5084"/>
                </a:lnTo>
                <a:lnTo>
                  <a:pt x="6176" y="5112"/>
                </a:lnTo>
                <a:lnTo>
                  <a:pt x="6122" y="5140"/>
                </a:lnTo>
                <a:lnTo>
                  <a:pt x="6068" y="5168"/>
                </a:lnTo>
                <a:lnTo>
                  <a:pt x="6012" y="5194"/>
                </a:lnTo>
                <a:lnTo>
                  <a:pt x="5954" y="5220"/>
                </a:lnTo>
                <a:lnTo>
                  <a:pt x="5894" y="5244"/>
                </a:lnTo>
                <a:lnTo>
                  <a:pt x="5773" y="5292"/>
                </a:lnTo>
                <a:lnTo>
                  <a:pt x="5645" y="5338"/>
                </a:lnTo>
                <a:lnTo>
                  <a:pt x="5511" y="5384"/>
                </a:lnTo>
                <a:lnTo>
                  <a:pt x="5375" y="5425"/>
                </a:lnTo>
                <a:lnTo>
                  <a:pt x="5233" y="5469"/>
                </a:lnTo>
                <a:lnTo>
                  <a:pt x="5089" y="5511"/>
                </a:lnTo>
                <a:lnTo>
                  <a:pt x="4793" y="5595"/>
                </a:lnTo>
                <a:lnTo>
                  <a:pt x="4489" y="5683"/>
                </a:lnTo>
                <a:lnTo>
                  <a:pt x="4337" y="5729"/>
                </a:lnTo>
                <a:lnTo>
                  <a:pt x="4184" y="5777"/>
                </a:lnTo>
                <a:lnTo>
                  <a:pt x="4030" y="5827"/>
                </a:lnTo>
                <a:lnTo>
                  <a:pt x="3878" y="5879"/>
                </a:lnTo>
                <a:lnTo>
                  <a:pt x="3726" y="5935"/>
                </a:lnTo>
                <a:lnTo>
                  <a:pt x="3576" y="5995"/>
                </a:lnTo>
                <a:lnTo>
                  <a:pt x="3428" y="6059"/>
                </a:lnTo>
                <a:lnTo>
                  <a:pt x="3356" y="6091"/>
                </a:lnTo>
                <a:lnTo>
                  <a:pt x="3282" y="6125"/>
                </a:lnTo>
                <a:lnTo>
                  <a:pt x="3212" y="6161"/>
                </a:lnTo>
                <a:lnTo>
                  <a:pt x="3140" y="6197"/>
                </a:lnTo>
                <a:lnTo>
                  <a:pt x="3070" y="6235"/>
                </a:lnTo>
                <a:lnTo>
                  <a:pt x="3002" y="6275"/>
                </a:lnTo>
                <a:lnTo>
                  <a:pt x="2934" y="6317"/>
                </a:lnTo>
                <a:lnTo>
                  <a:pt x="2868" y="6359"/>
                </a:lnTo>
                <a:lnTo>
                  <a:pt x="2802" y="6401"/>
                </a:lnTo>
                <a:lnTo>
                  <a:pt x="2736" y="6447"/>
                </a:lnTo>
                <a:lnTo>
                  <a:pt x="2674" y="6493"/>
                </a:lnTo>
                <a:lnTo>
                  <a:pt x="2612" y="6541"/>
                </a:lnTo>
                <a:lnTo>
                  <a:pt x="2552" y="6591"/>
                </a:lnTo>
                <a:lnTo>
                  <a:pt x="2493" y="6643"/>
                </a:lnTo>
                <a:lnTo>
                  <a:pt x="2435" y="6697"/>
                </a:lnTo>
                <a:lnTo>
                  <a:pt x="2379" y="6751"/>
                </a:lnTo>
                <a:lnTo>
                  <a:pt x="2325" y="6809"/>
                </a:lnTo>
                <a:lnTo>
                  <a:pt x="2273" y="6867"/>
                </a:lnTo>
                <a:lnTo>
                  <a:pt x="2221" y="6929"/>
                </a:lnTo>
                <a:lnTo>
                  <a:pt x="2171" y="6991"/>
                </a:lnTo>
                <a:lnTo>
                  <a:pt x="2125" y="7057"/>
                </a:lnTo>
                <a:lnTo>
                  <a:pt x="2079" y="7123"/>
                </a:lnTo>
                <a:lnTo>
                  <a:pt x="2079" y="7123"/>
                </a:lnTo>
                <a:lnTo>
                  <a:pt x="2063" y="7153"/>
                </a:lnTo>
                <a:lnTo>
                  <a:pt x="2045" y="7191"/>
                </a:lnTo>
                <a:lnTo>
                  <a:pt x="2023" y="7243"/>
                </a:lnTo>
                <a:lnTo>
                  <a:pt x="1999" y="7305"/>
                </a:lnTo>
                <a:lnTo>
                  <a:pt x="1973" y="7381"/>
                </a:lnTo>
                <a:lnTo>
                  <a:pt x="1961" y="7423"/>
                </a:lnTo>
                <a:lnTo>
                  <a:pt x="1949" y="7469"/>
                </a:lnTo>
                <a:lnTo>
                  <a:pt x="1937" y="7517"/>
                </a:lnTo>
                <a:lnTo>
                  <a:pt x="1927" y="7566"/>
                </a:lnTo>
                <a:lnTo>
                  <a:pt x="1917" y="7618"/>
                </a:lnTo>
                <a:lnTo>
                  <a:pt x="1909" y="7674"/>
                </a:lnTo>
                <a:lnTo>
                  <a:pt x="1903" y="7730"/>
                </a:lnTo>
                <a:lnTo>
                  <a:pt x="1899" y="7790"/>
                </a:lnTo>
                <a:lnTo>
                  <a:pt x="1895" y="7852"/>
                </a:lnTo>
                <a:lnTo>
                  <a:pt x="1895" y="7914"/>
                </a:lnTo>
                <a:lnTo>
                  <a:pt x="1897" y="7980"/>
                </a:lnTo>
                <a:lnTo>
                  <a:pt x="1901" y="8048"/>
                </a:lnTo>
                <a:lnTo>
                  <a:pt x="1907" y="8116"/>
                </a:lnTo>
                <a:lnTo>
                  <a:pt x="1917" y="8186"/>
                </a:lnTo>
                <a:lnTo>
                  <a:pt x="1931" y="8258"/>
                </a:lnTo>
                <a:lnTo>
                  <a:pt x="1947" y="8332"/>
                </a:lnTo>
                <a:lnTo>
                  <a:pt x="1967" y="8406"/>
                </a:lnTo>
                <a:lnTo>
                  <a:pt x="1991" y="8482"/>
                </a:lnTo>
                <a:lnTo>
                  <a:pt x="2019" y="8558"/>
                </a:lnTo>
                <a:lnTo>
                  <a:pt x="2051" y="8636"/>
                </a:lnTo>
              </a:path>
            </a:pathLst>
          </a:custGeom>
          <a:noFill/>
          <a:ln w="12700">
            <a:solidFill>
              <a:schemeClr val="bg1">
                <a:lumMod val="50000"/>
              </a:scheme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lvl="0"/>
            <a:endParaRPr lang="ko-KR" altLang="en-US" sz="1350"/>
          </a:p>
        </p:txBody>
      </p:sp>
      <p:pic>
        <p:nvPicPr>
          <p:cNvPr id="4" name="그림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9400998">
            <a:off x="5577405" y="2163626"/>
            <a:ext cx="643068" cy="867196"/>
          </a:xfrm>
          <a:prstGeom prst="rect">
            <a:avLst/>
          </a:prstGeom>
        </p:spPr>
      </p:pic>
      <p:pic>
        <p:nvPicPr>
          <p:cNvPr id="5" name="그림 4"/>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contrast="-100000"/>
                    </a14:imgEffect>
                  </a14:imgLayer>
                </a14:imgProps>
              </a:ext>
              <a:ext uri="{28A0092B-C50C-407E-A947-70E740481C1C}">
                <a14:useLocalDpi xmlns:a14="http://schemas.microsoft.com/office/drawing/2010/main"/>
              </a:ext>
            </a:extLst>
          </a:blip>
          <a:srcRect/>
          <a:stretch/>
        </p:blipFill>
        <p:spPr>
          <a:xfrm>
            <a:off x="1649461" y="714805"/>
            <a:ext cx="1004777" cy="1318436"/>
          </a:xfrm>
          <a:prstGeom prst="rect">
            <a:avLst/>
          </a:prstGeom>
        </p:spPr>
      </p:pic>
      <p:sp>
        <p:nvSpPr>
          <p:cNvPr id="6" name="텍스트 개체 틀 2"/>
          <p:cNvSpPr>
            <a:spLocks noGrp="1"/>
          </p:cNvSpPr>
          <p:nvPr>
            <p:ph type="body" sz="quarter" idx="13" hasCustomPrompt="1"/>
          </p:nvPr>
        </p:nvSpPr>
        <p:spPr>
          <a:xfrm>
            <a:off x="1505778" y="3148779"/>
            <a:ext cx="3846444" cy="618152"/>
          </a:xfrm>
          <a:prstGeom prst="rect">
            <a:avLst/>
          </a:prstGeom>
        </p:spPr>
        <p:txBody>
          <a:bodyPr lIns="0" tIns="0" rIns="0" bIns="0"/>
          <a:lstStyle>
            <a:lvl1pPr marL="0" indent="0" algn="ctr">
              <a:buNone/>
              <a:defRPr sz="2700" b="1" baseline="0">
                <a:ln>
                  <a:solidFill>
                    <a:schemeClr val="bg1"/>
                  </a:solidFill>
                </a:ln>
                <a:blipFill>
                  <a:blip r:embed="rId6"/>
                  <a:stretch>
                    <a:fillRect/>
                  </a:stretch>
                </a:blipFill>
                <a:latin typeface="Tahoma" panose="020B0604030504040204" pitchFamily="34" charset="0"/>
                <a:cs typeface="Tahoma" panose="020B0604030504040204" pitchFamily="34" charset="0"/>
              </a:defRPr>
            </a:lvl1pPr>
          </a:lstStyle>
          <a:p>
            <a:pPr lvl="0"/>
            <a:r>
              <a:rPr lang="en-US" altLang="ko-KR"/>
              <a:t>Thank you</a:t>
            </a:r>
            <a:endParaRPr lang="ko-KR" altLang="en-US"/>
          </a:p>
        </p:txBody>
      </p:sp>
      <p:pic>
        <p:nvPicPr>
          <p:cNvPr id="7" name="그림 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rot="463896">
            <a:off x="269184" y="2752869"/>
            <a:ext cx="1370107" cy="318595"/>
          </a:xfrm>
          <a:prstGeom prst="rect">
            <a:avLst/>
          </a:prstGeom>
        </p:spPr>
      </p:pic>
      <p:sp>
        <p:nvSpPr>
          <p:cNvPr id="8" name="직사각형 7"/>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993234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tiff"/><Relationship Id="rId5" Type="http://schemas.openxmlformats.org/officeDocument/2006/relationships/slideLayout" Target="../slideLayouts/slideLayout5.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423" y="1"/>
            <a:ext cx="6872423" cy="5154317"/>
          </a:xfrm>
          <a:prstGeom prst="rect">
            <a:avLst/>
          </a:prstGeom>
        </p:spPr>
      </p:pic>
      <p:pic>
        <p:nvPicPr>
          <p:cNvPr id="15" name="Picture 1"/>
          <p:cNvPicPr>
            <a:picLocks noChangeAspect="1"/>
          </p:cNvPicPr>
          <p:nvPr userDrawn="1"/>
        </p:nvPicPr>
        <p:blipFill>
          <a:blip r:embed="rId9"/>
          <a:stretch>
            <a:fillRect/>
          </a:stretch>
        </p:blipFill>
        <p:spPr>
          <a:xfrm>
            <a:off x="5551169" y="11733"/>
            <a:ext cx="1321253" cy="566765"/>
          </a:xfrm>
          <a:prstGeom prst="rect">
            <a:avLst/>
          </a:prstGeom>
        </p:spPr>
      </p:pic>
      <p:sp>
        <p:nvSpPr>
          <p:cNvPr id="16" name="Rectangle 69"/>
          <p:cNvSpPr>
            <a:spLocks noChangeArrowheads="1"/>
          </p:cNvSpPr>
          <p:nvPr userDrawn="1"/>
        </p:nvSpPr>
        <p:spPr bwMode="gray">
          <a:xfrm>
            <a:off x="-14424" y="578600"/>
            <a:ext cx="6872423" cy="192949"/>
          </a:xfrm>
          <a:prstGeom prst="rect">
            <a:avLst/>
          </a:prstGeom>
          <a:solidFill>
            <a:schemeClr val="accent3">
              <a:lumMod val="20000"/>
              <a:lumOff val="80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7" name="Picture 72"/>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0968" y="40394"/>
            <a:ext cx="1260366" cy="538208"/>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
          <p:cNvPicPr>
            <a:picLocks noChangeAspect="1"/>
          </p:cNvPicPr>
          <p:nvPr userDrawn="1"/>
        </p:nvPicPr>
        <p:blipFill>
          <a:blip r:embed="rId11"/>
          <a:stretch>
            <a:fillRect/>
          </a:stretch>
        </p:blipFill>
        <p:spPr>
          <a:xfrm>
            <a:off x="4389276" y="40394"/>
            <a:ext cx="1161894" cy="550060"/>
          </a:xfrm>
          <a:prstGeom prst="rect">
            <a:avLst/>
          </a:prstGeom>
        </p:spPr>
      </p:pic>
      <p:pic>
        <p:nvPicPr>
          <p:cNvPr id="19" name="Picture 4"/>
          <p:cNvPicPr>
            <a:picLocks noChangeAspect="1"/>
          </p:cNvPicPr>
          <p:nvPr userDrawn="1"/>
        </p:nvPicPr>
        <p:blipFill>
          <a:blip r:embed="rId12"/>
          <a:stretch>
            <a:fillRect/>
          </a:stretch>
        </p:blipFill>
        <p:spPr>
          <a:xfrm>
            <a:off x="0" y="43964"/>
            <a:ext cx="3212056" cy="534637"/>
          </a:xfrm>
          <a:prstGeom prst="rect">
            <a:avLst/>
          </a:prstGeom>
        </p:spPr>
      </p:pic>
    </p:spTree>
    <p:extLst>
      <p:ext uri="{BB962C8B-B14F-4D97-AF65-F5344CB8AC3E}">
        <p14:creationId xmlns:p14="http://schemas.microsoft.com/office/powerpoint/2010/main" val="307964275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61" r:id="rId5"/>
    <p:sldLayoutId id="2147483659" r:id="rId6"/>
  </p:sldLayoutIdLst>
  <p:hf hdr="0" ftr="0" dt="0"/>
  <p:txStyles>
    <p:titleStyle>
      <a:lvl1pPr algn="ctr" defTabSz="685800" rtl="0" eaLnBrk="1" latinLnBrk="1"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1.bin"/><Relationship Id="rId7"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oleObject" Target="../embeddings/oleObject2.bin"/><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criu.org/Main_Page"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65"/>
          <p:cNvSpPr>
            <a:spLocks noChangeArrowheads="1"/>
          </p:cNvSpPr>
          <p:nvPr/>
        </p:nvSpPr>
        <p:spPr bwMode="gray">
          <a:xfrm>
            <a:off x="-13871" y="0"/>
            <a:ext cx="1728192" cy="2380818"/>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Rectangle 66"/>
          <p:cNvSpPr>
            <a:spLocks noChangeArrowheads="1"/>
          </p:cNvSpPr>
          <p:nvPr/>
        </p:nvSpPr>
        <p:spPr bwMode="gray">
          <a:xfrm>
            <a:off x="1700809" y="2571750"/>
            <a:ext cx="3456384" cy="902564"/>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dirty="0"/>
          </a:p>
        </p:txBody>
      </p:sp>
      <p:sp>
        <p:nvSpPr>
          <p:cNvPr id="14" name="Rectangle 67"/>
          <p:cNvSpPr>
            <a:spLocks noChangeArrowheads="1"/>
          </p:cNvSpPr>
          <p:nvPr/>
        </p:nvSpPr>
        <p:spPr bwMode="gray">
          <a:xfrm>
            <a:off x="-13871" y="2379806"/>
            <a:ext cx="6861583" cy="191944"/>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5" name="Object 68"/>
          <p:cNvGraphicFramePr>
            <a:graphicFrameLocks noChangeAspect="1"/>
          </p:cNvGraphicFramePr>
          <p:nvPr>
            <p:extLst/>
          </p:nvPr>
        </p:nvGraphicFramePr>
        <p:xfrm>
          <a:off x="3429000" y="-2523"/>
          <a:ext cx="1728192" cy="2388001"/>
        </p:xfrm>
        <a:graphic>
          <a:graphicData uri="http://schemas.openxmlformats.org/presentationml/2006/ole">
            <mc:AlternateContent xmlns:mc="http://schemas.openxmlformats.org/markup-compatibility/2006">
              <mc:Choice xmlns:v="urn:schemas-microsoft-com:vml" Requires="v">
                <p:oleObj spid="_x0000_s21646" name="Image" r:id="rId3" imgW="4330159" imgH="6146032" progId="Photoshop.Image.6">
                  <p:embed/>
                </p:oleObj>
              </mc:Choice>
              <mc:Fallback>
                <p:oleObj name="Image" r:id="rId3" imgW="4330159" imgH="6146032" progId="Photoshop.Image.6">
                  <p:embed/>
                  <p:pic>
                    <p:nvPicPr>
                      <p:cNvPr id="15"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23"/>
                        <a:ext cx="1728192" cy="23880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 name="Object 69"/>
          <p:cNvGraphicFramePr>
            <a:graphicFrameLocks noChangeAspect="1"/>
          </p:cNvGraphicFramePr>
          <p:nvPr>
            <p:extLst/>
          </p:nvPr>
        </p:nvGraphicFramePr>
        <p:xfrm>
          <a:off x="1700808" y="-4033"/>
          <a:ext cx="1728552" cy="2388001"/>
        </p:xfrm>
        <a:graphic>
          <a:graphicData uri="http://schemas.openxmlformats.org/presentationml/2006/ole">
            <mc:AlternateContent xmlns:mc="http://schemas.openxmlformats.org/markup-compatibility/2006">
              <mc:Choice xmlns:v="urn:schemas-microsoft-com:vml" Requires="v">
                <p:oleObj spid="_x0000_s21647" name="Image" r:id="rId5" imgW="2526984" imgH="3428571" progId="Photoshop.Image.6">
                  <p:embed/>
                </p:oleObj>
              </mc:Choice>
              <mc:Fallback>
                <p:oleObj name="Image" r:id="rId5" imgW="2526984" imgH="3428571" progId="Photoshop.Image.6">
                  <p:embed/>
                  <p:pic>
                    <p:nvPicPr>
                      <p:cNvPr id="16"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0808" y="-4033"/>
                        <a:ext cx="1728552" cy="23880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7" name="Picture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92" y="-8196"/>
            <a:ext cx="1700808" cy="2388001"/>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1"/>
          <p:cNvSpPr/>
          <p:nvPr/>
        </p:nvSpPr>
        <p:spPr>
          <a:xfrm>
            <a:off x="1714321" y="3075806"/>
            <a:ext cx="3442870" cy="400110"/>
          </a:xfrm>
          <a:prstGeom prst="rect">
            <a:avLst/>
          </a:prstGeom>
        </p:spPr>
        <p:txBody>
          <a:bodyPr wrap="square">
            <a:spAutoFit/>
          </a:bodyPr>
          <a:lstStyle/>
          <a:p>
            <a:pPr algn="ctr"/>
            <a:r>
              <a:rPr lang="en-US" altLang="zh-CN" b="1" noProof="0" dirty="0">
                <a:solidFill>
                  <a:srgbClr val="FFFFFF"/>
                </a:solidFill>
                <a:effectLst>
                  <a:outerShdw blurRad="38100" dist="38100" dir="2700000" algn="tl">
                    <a:srgbClr val="000000">
                      <a:alpha val="43137"/>
                    </a:srgbClr>
                  </a:outerShdw>
                </a:effectLst>
              </a:rPr>
              <a:t>Distributed </a:t>
            </a:r>
            <a:r>
              <a:rPr lang="en-US" altLang="zh-CN" sz="2000" b="1" noProof="0" dirty="0">
                <a:solidFill>
                  <a:srgbClr val="FFFFFF"/>
                </a:solidFill>
                <a:effectLst>
                  <a:outerShdw blurRad="38100" dist="38100" dir="2700000" algn="tl">
                    <a:srgbClr val="000000">
                      <a:alpha val="43137"/>
                    </a:srgbClr>
                  </a:outerShdw>
                </a:effectLst>
              </a:rPr>
              <a:t>Systems</a:t>
            </a:r>
            <a:endParaRPr lang="en-US" sz="2000" b="1" dirty="0">
              <a:solidFill>
                <a:srgbClr val="FFFFFF"/>
              </a:solidFill>
              <a:effectLst>
                <a:outerShdw blurRad="38100" dist="38100" dir="2700000" algn="tl">
                  <a:srgbClr val="000000">
                    <a:alpha val="43137"/>
                  </a:srgbClr>
                </a:outerShdw>
              </a:effectLst>
            </a:endParaRPr>
          </a:p>
        </p:txBody>
      </p:sp>
      <p:sp>
        <p:nvSpPr>
          <p:cNvPr id="20" name="Rectangle 18"/>
          <p:cNvSpPr/>
          <p:nvPr/>
        </p:nvSpPr>
        <p:spPr>
          <a:xfrm>
            <a:off x="1700806" y="2520795"/>
            <a:ext cx="3456385" cy="646331"/>
          </a:xfrm>
          <a:prstGeom prst="rect">
            <a:avLst/>
          </a:prstGeom>
        </p:spPr>
        <p:txBody>
          <a:bodyPr wrap="square">
            <a:spAutoFit/>
          </a:bodyPr>
          <a:lstStyle/>
          <a:p>
            <a:pPr algn="ctr"/>
            <a:r>
              <a:rPr lang="zh-CN" altLang="en-US" sz="3600" b="1" u="sng" dirty="0">
                <a:solidFill>
                  <a:srgbClr val="FFFFFF"/>
                </a:solidFill>
                <a:effectLst/>
              </a:rPr>
              <a:t>分布式</a:t>
            </a:r>
            <a:r>
              <a:rPr lang="zh-CN" altLang="en-US" sz="3600" b="1" u="sng" dirty="0">
                <a:solidFill>
                  <a:srgbClr val="FFFFFF"/>
                </a:solidFill>
              </a:rPr>
              <a:t>系统</a:t>
            </a:r>
            <a:endParaRPr lang="en-US" sz="3600" b="1" u="sng" dirty="0">
              <a:solidFill>
                <a:srgbClr val="FFFFFF"/>
              </a:solidFill>
              <a:effectLst/>
            </a:endParaRPr>
          </a:p>
        </p:txBody>
      </p:sp>
      <p:grpSp>
        <p:nvGrpSpPr>
          <p:cNvPr id="3" name="组合 2"/>
          <p:cNvGrpSpPr/>
          <p:nvPr/>
        </p:nvGrpSpPr>
        <p:grpSpPr>
          <a:xfrm>
            <a:off x="141256" y="521257"/>
            <a:ext cx="1390911" cy="1406983"/>
            <a:chOff x="2398128" y="3406153"/>
            <a:chExt cx="1390911" cy="1406983"/>
          </a:xfrm>
        </p:grpSpPr>
        <p:sp>
          <p:nvSpPr>
            <p:cNvPr id="2" name="椭圆 1"/>
            <p:cNvSpPr/>
            <p:nvPr/>
          </p:nvSpPr>
          <p:spPr>
            <a:xfrm>
              <a:off x="2398129" y="3406153"/>
              <a:ext cx="1390910" cy="1406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80" descr="https://gss3.bdstatic.com/7Po3dSag_xI4khGkpoWK1HF6hhy/baike/c0%3Dbaike92%2C5%2C5%2C92%2C30/sign=e0c646358926cffc7d27b7e0d86821f5/b3119313b07eca8032bb094b9a2397dda04483db.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98128" y="3406153"/>
              <a:ext cx="1390911" cy="140698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文本框 3"/>
          <p:cNvSpPr txBox="1"/>
          <p:nvPr/>
        </p:nvSpPr>
        <p:spPr>
          <a:xfrm>
            <a:off x="958867" y="3746525"/>
            <a:ext cx="5080656" cy="769441"/>
          </a:xfrm>
          <a:prstGeom prst="rect">
            <a:avLst/>
          </a:prstGeom>
          <a:noFill/>
        </p:spPr>
        <p:txBody>
          <a:bodyPr wrap="square" rtlCol="0">
            <a:spAutoFit/>
          </a:bodyPr>
          <a:lstStyle/>
          <a:p>
            <a:pPr algn="ctr"/>
            <a:r>
              <a:rPr lang="zh-CN" altLang="en-US" sz="1600" b="1" dirty="0">
                <a:solidFill>
                  <a:schemeClr val="bg1"/>
                </a:solidFill>
                <a:latin typeface="+mn-ea"/>
              </a:rPr>
              <a:t>陈鹏飞 吴维刚</a:t>
            </a:r>
            <a:endParaRPr lang="en-US" altLang="zh-CN" sz="1600" b="1" dirty="0">
              <a:solidFill>
                <a:schemeClr val="bg1"/>
              </a:solidFill>
              <a:latin typeface="+mn-ea"/>
            </a:endParaRPr>
          </a:p>
          <a:p>
            <a:pPr algn="ctr"/>
            <a:r>
              <a:rPr lang="en-US" altLang="zh-CN" sz="1600" b="1" dirty="0">
                <a:solidFill>
                  <a:schemeClr val="bg1"/>
                </a:solidFill>
                <a:latin typeface="+mn-ea"/>
              </a:rPr>
              <a:t>{chchenpf7, </a:t>
            </a:r>
            <a:r>
              <a:rPr lang="en-US" altLang="zh-CN" sz="1600" b="1" dirty="0" err="1">
                <a:solidFill>
                  <a:schemeClr val="bg1"/>
                </a:solidFill>
                <a:latin typeface="+mn-ea"/>
              </a:rPr>
              <a:t>wuweig</a:t>
            </a:r>
            <a:r>
              <a:rPr lang="en-US" altLang="zh-CN" sz="1600" b="1" dirty="0">
                <a:solidFill>
                  <a:schemeClr val="bg1"/>
                </a:solidFill>
                <a:latin typeface="+mn-ea"/>
              </a:rPr>
              <a:t>}@mail.sysu.edu.cn </a:t>
            </a:r>
          </a:p>
          <a:p>
            <a:pPr algn="ctr"/>
            <a:r>
              <a:rPr lang="zh-CN" altLang="en-US" sz="1200" b="1" dirty="0">
                <a:solidFill>
                  <a:schemeClr val="bg1"/>
                </a:solidFill>
                <a:latin typeface="+mn-ea"/>
              </a:rPr>
              <a:t>主页：</a:t>
            </a:r>
            <a:r>
              <a:rPr lang="en-US" altLang="zh-CN" sz="1200" b="1" dirty="0">
                <a:solidFill>
                  <a:schemeClr val="bg1"/>
                </a:solidFill>
                <a:latin typeface="+mn-ea"/>
              </a:rPr>
              <a:t>http://cse.sysu.edu.cn/</a:t>
            </a:r>
          </a:p>
        </p:txBody>
      </p:sp>
    </p:spTree>
    <p:extLst>
      <p:ext uri="{BB962C8B-B14F-4D97-AF65-F5344CB8AC3E}">
        <p14:creationId xmlns:p14="http://schemas.microsoft.com/office/powerpoint/2010/main" val="2694598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9D3F8B-3AE4-4C11-B943-301B87E63912}"/>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故障处理方式</a:t>
            </a:r>
          </a:p>
        </p:txBody>
      </p:sp>
      <p:sp>
        <p:nvSpPr>
          <p:cNvPr id="3" name="圆角矩形 2">
            <a:extLst>
              <a:ext uri="{FF2B5EF4-FFF2-40B4-BE49-F238E27FC236}">
                <a16:creationId xmlns:a16="http://schemas.microsoft.com/office/drawing/2014/main" id="{7068D90B-F8AF-48A0-BD17-4C97E5195E34}"/>
              </a:ext>
            </a:extLst>
          </p:cNvPr>
          <p:cNvSpPr/>
          <p:nvPr/>
        </p:nvSpPr>
        <p:spPr>
          <a:xfrm>
            <a:off x="476672" y="1160180"/>
            <a:ext cx="5976664" cy="39386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如何处理故障</a:t>
            </a:r>
            <a:endParaRPr lang="en-US" altLang="zh-CN" sz="1600" b="1" dirty="0">
              <a:solidFill>
                <a:schemeClr val="tx1"/>
              </a:solidFill>
            </a:endParaRPr>
          </a:p>
        </p:txBody>
      </p:sp>
      <p:pic>
        <p:nvPicPr>
          <p:cNvPr id="4" name="图片 3">
            <a:extLst>
              <a:ext uri="{FF2B5EF4-FFF2-40B4-BE49-F238E27FC236}">
                <a16:creationId xmlns:a16="http://schemas.microsoft.com/office/drawing/2014/main" id="{EEE3ECA7-2FCC-4B78-83A8-D2CD054DEB9B}"/>
              </a:ext>
            </a:extLst>
          </p:cNvPr>
          <p:cNvPicPr>
            <a:picLocks noChangeAspect="1"/>
          </p:cNvPicPr>
          <p:nvPr/>
        </p:nvPicPr>
        <p:blipFill>
          <a:blip r:embed="rId2"/>
          <a:stretch>
            <a:fillRect/>
          </a:stretch>
        </p:blipFill>
        <p:spPr>
          <a:xfrm>
            <a:off x="502597" y="1582632"/>
            <a:ext cx="5950739" cy="3207400"/>
          </a:xfrm>
          <a:prstGeom prst="rect">
            <a:avLst/>
          </a:prstGeom>
        </p:spPr>
      </p:pic>
    </p:spTree>
    <p:extLst>
      <p:ext uri="{BB962C8B-B14F-4D97-AF65-F5344CB8AC3E}">
        <p14:creationId xmlns:p14="http://schemas.microsoft.com/office/powerpoint/2010/main" val="386051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659071F-5487-4D7B-8EE1-D93E56D14C34}"/>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失效模型（故障模式）</a:t>
            </a:r>
          </a:p>
        </p:txBody>
      </p:sp>
      <p:pic>
        <p:nvPicPr>
          <p:cNvPr id="3" name="图片 2">
            <a:extLst>
              <a:ext uri="{FF2B5EF4-FFF2-40B4-BE49-F238E27FC236}">
                <a16:creationId xmlns:a16="http://schemas.microsoft.com/office/drawing/2014/main" id="{7F58803D-A161-4CAE-A05B-9419FBC4CD1D}"/>
              </a:ext>
            </a:extLst>
          </p:cNvPr>
          <p:cNvPicPr>
            <a:picLocks noChangeAspect="1"/>
          </p:cNvPicPr>
          <p:nvPr/>
        </p:nvPicPr>
        <p:blipFill>
          <a:blip r:embed="rId2"/>
          <a:stretch>
            <a:fillRect/>
          </a:stretch>
        </p:blipFill>
        <p:spPr>
          <a:xfrm>
            <a:off x="188640" y="1419622"/>
            <a:ext cx="6593326" cy="3096344"/>
          </a:xfrm>
          <a:prstGeom prst="rect">
            <a:avLst/>
          </a:prstGeom>
        </p:spPr>
      </p:pic>
    </p:spTree>
    <p:extLst>
      <p:ext uri="{BB962C8B-B14F-4D97-AF65-F5344CB8AC3E}">
        <p14:creationId xmlns:p14="http://schemas.microsoft.com/office/powerpoint/2010/main" val="355213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en-US" altLang="zh-CN" b="1" dirty="0">
                <a:solidFill>
                  <a:schemeClr val="bg1"/>
                </a:solidFill>
                <a:latin typeface="宋体"/>
                <a:ea typeface="宋体"/>
                <a:cs typeface="宋体"/>
              </a:rPr>
              <a:t>Dependability</a:t>
            </a:r>
            <a:r>
              <a:rPr kumimoji="1" lang="zh-CN" altLang="en-US" b="1" dirty="0">
                <a:solidFill>
                  <a:schemeClr val="bg1"/>
                </a:solidFill>
                <a:latin typeface="宋体"/>
                <a:ea typeface="宋体"/>
                <a:cs typeface="宋体"/>
              </a:rPr>
              <a:t> </a:t>
            </a:r>
            <a:r>
              <a:rPr kumimoji="1" lang="en-US" altLang="zh-CN" b="1" dirty="0">
                <a:solidFill>
                  <a:schemeClr val="bg1"/>
                </a:solidFill>
                <a:latin typeface="宋体"/>
                <a:ea typeface="宋体"/>
                <a:cs typeface="宋体"/>
              </a:rPr>
              <a:t>VS Security</a:t>
            </a:r>
            <a:r>
              <a:rPr kumimoji="1" lang="zh-CN" altLang="en-US" b="1" dirty="0">
                <a:solidFill>
                  <a:schemeClr val="bg1"/>
                </a:solidFill>
                <a:latin typeface="宋体"/>
                <a:ea typeface="宋体"/>
                <a:cs typeface="宋体"/>
              </a:rPr>
              <a:t> </a:t>
            </a:r>
          </a:p>
        </p:txBody>
      </p:sp>
      <p:sp>
        <p:nvSpPr>
          <p:cNvPr id="3" name="圆角矩形 2">
            <a:extLst>
              <a:ext uri="{FF2B5EF4-FFF2-40B4-BE49-F238E27FC236}">
                <a16:creationId xmlns:a16="http://schemas.microsoft.com/office/drawing/2014/main" id="{C179E088-3BE9-468B-8EB2-EC3F47363B77}"/>
              </a:ext>
            </a:extLst>
          </p:cNvPr>
          <p:cNvSpPr/>
          <p:nvPr/>
        </p:nvSpPr>
        <p:spPr>
          <a:xfrm>
            <a:off x="228745" y="1353550"/>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遗漏（</a:t>
            </a:r>
            <a:r>
              <a:rPr lang="en-US" altLang="zh-CN" sz="1600" b="1" dirty="0">
                <a:solidFill>
                  <a:schemeClr val="tx1"/>
                </a:solidFill>
              </a:rPr>
              <a:t>Omission</a:t>
            </a:r>
            <a:r>
              <a:rPr lang="zh-CN" altLang="en-US" sz="1600" b="1" dirty="0">
                <a:solidFill>
                  <a:schemeClr val="tx1"/>
                </a:solidFill>
              </a:rPr>
              <a:t>）</a:t>
            </a:r>
            <a:r>
              <a:rPr lang="en-US" altLang="zh-CN" sz="1600" b="1" dirty="0">
                <a:solidFill>
                  <a:schemeClr val="tx1"/>
                </a:solidFill>
              </a:rPr>
              <a:t>VS </a:t>
            </a:r>
            <a:r>
              <a:rPr lang="zh-CN" altLang="en-US" sz="1600" b="1" dirty="0">
                <a:solidFill>
                  <a:schemeClr val="tx1"/>
                </a:solidFill>
              </a:rPr>
              <a:t>执行（</a:t>
            </a:r>
            <a:r>
              <a:rPr lang="en-US" altLang="zh-CN" sz="1600" b="1" dirty="0">
                <a:solidFill>
                  <a:schemeClr val="tx1"/>
                </a:solidFill>
              </a:rPr>
              <a:t>Commission</a:t>
            </a:r>
            <a:r>
              <a:rPr lang="zh-CN" altLang="en-US" sz="1600" b="1" dirty="0">
                <a:solidFill>
                  <a:schemeClr val="tx1"/>
                </a:solidFill>
              </a:rPr>
              <a:t>）</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28745" y="1735614"/>
            <a:ext cx="6368607" cy="115212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任意的失效有时候被认为是恶意的。但是，我们需要区分以下两点：</a:t>
            </a:r>
            <a:endParaRPr lang="en-US" altLang="zh-CN" sz="1600" dirty="0">
              <a:solidFill>
                <a:schemeClr val="tx1"/>
              </a:solidFill>
            </a:endParaRPr>
          </a:p>
          <a:p>
            <a:pPr marL="285750" indent="-285750">
              <a:lnSpc>
                <a:spcPct val="150000"/>
              </a:lnSpc>
              <a:buFont typeface="Wingdings" panose="05000000000000000000" pitchFamily="2" charset="2"/>
              <a:buChar char="p"/>
            </a:pPr>
            <a:r>
              <a:rPr lang="zh-CN" altLang="en-US" sz="1600" dirty="0">
                <a:solidFill>
                  <a:schemeClr val="tx1"/>
                </a:solidFill>
              </a:rPr>
              <a:t>遗漏性失效：组件由于没有执行应该执行的行为导致的失效；</a:t>
            </a:r>
            <a:endParaRPr lang="en-US" altLang="zh-CN" sz="1600" dirty="0">
              <a:solidFill>
                <a:schemeClr val="tx1"/>
              </a:solidFill>
            </a:endParaRPr>
          </a:p>
          <a:p>
            <a:pPr marL="285750" indent="-285750">
              <a:lnSpc>
                <a:spcPct val="150000"/>
              </a:lnSpc>
              <a:buFont typeface="Wingdings" panose="05000000000000000000" pitchFamily="2" charset="2"/>
              <a:buChar char="p"/>
            </a:pPr>
            <a:r>
              <a:rPr lang="zh-CN" altLang="en-US" sz="1600" dirty="0">
                <a:solidFill>
                  <a:schemeClr val="tx1"/>
                </a:solidFill>
              </a:rPr>
              <a:t>执行性失效：组件由于执行了它不应该执行的行为导致的失效；</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228745" y="2909766"/>
            <a:ext cx="6368607" cy="36004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观察</a:t>
            </a:r>
            <a:endParaRPr lang="en-US" altLang="zh-CN" sz="1600" b="1" dirty="0">
              <a:solidFill>
                <a:schemeClr val="tx1"/>
              </a:solidFill>
            </a:endParaRPr>
          </a:p>
        </p:txBody>
      </p:sp>
      <p:sp>
        <p:nvSpPr>
          <p:cNvPr id="6" name="圆角矩形 5">
            <a:extLst>
              <a:ext uri="{FF2B5EF4-FFF2-40B4-BE49-F238E27FC236}">
                <a16:creationId xmlns:a16="http://schemas.microsoft.com/office/drawing/2014/main" id="{A2E64FBA-F974-4663-A895-D362BC0454C9}"/>
              </a:ext>
            </a:extLst>
          </p:cNvPr>
          <p:cNvSpPr/>
          <p:nvPr/>
        </p:nvSpPr>
        <p:spPr>
          <a:xfrm>
            <a:off x="228745" y="3291830"/>
            <a:ext cx="6368607" cy="115212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故意失效无论是“遗漏性失效”还是“执行性失效”都是典型的安全问题；</a:t>
            </a:r>
            <a:endParaRPr lang="en-US" altLang="zh-CN" sz="1600" dirty="0">
              <a:solidFill>
                <a:schemeClr val="tx1"/>
              </a:solidFill>
            </a:endParaRPr>
          </a:p>
          <a:p>
            <a:pPr>
              <a:lnSpc>
                <a:spcPct val="150000"/>
              </a:lnSpc>
            </a:pPr>
            <a:r>
              <a:rPr lang="zh-CN" altLang="en-US" sz="1600" dirty="0">
                <a:solidFill>
                  <a:schemeClr val="tx1"/>
                </a:solidFill>
              </a:rPr>
              <a:t>判断清楚故意失效和非故意失效实际上是非常困难的；</a:t>
            </a:r>
            <a:endParaRPr lang="en-US" altLang="zh-CN" sz="1600" dirty="0">
              <a:solidFill>
                <a:schemeClr val="tx1"/>
              </a:solidFill>
            </a:endParaRPr>
          </a:p>
        </p:txBody>
      </p:sp>
    </p:spTree>
    <p:extLst>
      <p:ext uri="{BB962C8B-B14F-4D97-AF65-F5344CB8AC3E}">
        <p14:creationId xmlns:p14="http://schemas.microsoft.com/office/powerpoint/2010/main" val="1736500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en-US" altLang="zh-CN" b="1" dirty="0">
                <a:solidFill>
                  <a:schemeClr val="bg1"/>
                </a:solidFill>
                <a:latin typeface="宋体"/>
                <a:ea typeface="宋体"/>
                <a:cs typeface="宋体"/>
              </a:rPr>
              <a:t>Arbitrary Failure </a:t>
            </a:r>
            <a:r>
              <a:rPr kumimoji="1" lang="zh-CN" altLang="en-US" b="1" dirty="0">
                <a:solidFill>
                  <a:schemeClr val="bg1"/>
                </a:solidFill>
                <a:latin typeface="宋体"/>
                <a:ea typeface="宋体"/>
                <a:cs typeface="宋体"/>
              </a:rPr>
              <a:t>（</a:t>
            </a:r>
            <a:r>
              <a:rPr kumimoji="1" lang="en-US" altLang="zh-CN" b="1" dirty="0">
                <a:solidFill>
                  <a:schemeClr val="bg1"/>
                </a:solidFill>
                <a:latin typeface="宋体"/>
                <a:ea typeface="宋体"/>
                <a:cs typeface="宋体"/>
              </a:rPr>
              <a:t>Byzantine Failure</a:t>
            </a:r>
            <a:r>
              <a:rPr kumimoji="1" lang="zh-CN" altLang="en-US" b="1" dirty="0">
                <a:solidFill>
                  <a:schemeClr val="bg1"/>
                </a:solidFill>
                <a:latin typeface="宋体"/>
                <a:ea typeface="宋体"/>
                <a:cs typeface="宋体"/>
              </a:rPr>
              <a:t>）</a:t>
            </a:r>
          </a:p>
        </p:txBody>
      </p:sp>
      <p:pic>
        <p:nvPicPr>
          <p:cNvPr id="3" name="图片 2"/>
          <p:cNvPicPr>
            <a:picLocks noChangeAspect="1"/>
          </p:cNvPicPr>
          <p:nvPr/>
        </p:nvPicPr>
        <p:blipFill>
          <a:blip r:embed="rId2"/>
          <a:stretch>
            <a:fillRect/>
          </a:stretch>
        </p:blipFill>
        <p:spPr>
          <a:xfrm>
            <a:off x="163521" y="2067694"/>
            <a:ext cx="6530957" cy="2520280"/>
          </a:xfrm>
          <a:prstGeom prst="rect">
            <a:avLst/>
          </a:prstGeom>
        </p:spPr>
      </p:pic>
      <p:sp>
        <p:nvSpPr>
          <p:cNvPr id="4" name="文本框 2">
            <a:extLst>
              <a:ext uri="{FF2B5EF4-FFF2-40B4-BE49-F238E27FC236}">
                <a16:creationId xmlns:a16="http://schemas.microsoft.com/office/drawing/2014/main" id="{59EA6B26-E634-46BC-8315-F98F52FB9020}"/>
              </a:ext>
            </a:extLst>
          </p:cNvPr>
          <p:cNvSpPr txBox="1"/>
          <p:nvPr/>
        </p:nvSpPr>
        <p:spPr>
          <a:xfrm>
            <a:off x="260648" y="1131590"/>
            <a:ext cx="6120680" cy="7833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solidFill>
                  <a:srgbClr val="FFFF00"/>
                </a:solidFill>
              </a:rPr>
              <a:t>可以是恶意的，也可以是非恶意的</a:t>
            </a:r>
            <a:endParaRPr lang="en-US" altLang="zh-CN" sz="1600" dirty="0">
              <a:solidFill>
                <a:srgbClr val="FFFF00"/>
              </a:solidFill>
            </a:endParaRPr>
          </a:p>
          <a:p>
            <a:pPr marL="285750" indent="-285750">
              <a:lnSpc>
                <a:spcPct val="150000"/>
              </a:lnSpc>
              <a:buFont typeface="Wingdings" panose="05000000000000000000" pitchFamily="2" charset="2"/>
              <a:buChar char="Ø"/>
            </a:pPr>
            <a:r>
              <a:rPr lang="zh-CN" altLang="en-US" sz="1600" dirty="0">
                <a:solidFill>
                  <a:srgbClr val="FFFF00"/>
                </a:solidFill>
              </a:rPr>
              <a:t>可能有各种表现</a:t>
            </a:r>
            <a:endParaRPr lang="en-US" altLang="zh-CN" sz="1600" dirty="0">
              <a:solidFill>
                <a:srgbClr val="FFFF00"/>
              </a:solidFill>
            </a:endParaRPr>
          </a:p>
        </p:txBody>
      </p:sp>
    </p:spTree>
    <p:extLst>
      <p:ext uri="{BB962C8B-B14F-4D97-AF65-F5344CB8AC3E}">
        <p14:creationId xmlns:p14="http://schemas.microsoft.com/office/powerpoint/2010/main" val="2455341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失效探测：</a:t>
            </a: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27560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准确探测失效的原因和类型是困难的</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F910D74C-93D5-4ABB-9073-7C7BFCE53CEC}"/>
              </a:ext>
            </a:extLst>
          </p:cNvPr>
          <p:cNvSpPr txBox="1"/>
          <p:nvPr/>
        </p:nvSpPr>
        <p:spPr>
          <a:xfrm>
            <a:off x="116632" y="1624259"/>
            <a:ext cx="6440615" cy="781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kumimoji="1" lang="zh-CN" altLang="en-US" sz="1600" b="1" dirty="0">
                <a:solidFill>
                  <a:schemeClr val="bg1"/>
                </a:solidFill>
                <a:latin typeface="宋体"/>
                <a:ea typeface="宋体"/>
                <a:cs typeface="宋体"/>
              </a:rPr>
              <a:t>停止性失效（</a:t>
            </a:r>
            <a:r>
              <a:rPr kumimoji="1" lang="en-US" altLang="zh-CN" sz="1600" b="1" dirty="0">
                <a:solidFill>
                  <a:schemeClr val="bg1"/>
                </a:solidFill>
                <a:latin typeface="宋体"/>
                <a:ea typeface="宋体"/>
                <a:cs typeface="宋体"/>
              </a:rPr>
              <a:t>Halting Failures</a:t>
            </a:r>
            <a:r>
              <a:rPr kumimoji="1" lang="zh-CN" altLang="en-US" sz="1600" b="1" dirty="0">
                <a:solidFill>
                  <a:schemeClr val="bg1"/>
                </a:solidFill>
                <a:latin typeface="宋体"/>
                <a:ea typeface="宋体"/>
                <a:cs typeface="宋体"/>
              </a:rPr>
              <a:t>）：</a:t>
            </a:r>
            <a:r>
              <a:rPr lang="en-US" altLang="zh-CN" sz="1600" dirty="0">
                <a:solidFill>
                  <a:schemeClr val="bg1"/>
                </a:solidFill>
              </a:rPr>
              <a:t> </a:t>
            </a:r>
            <a:r>
              <a:rPr lang="zh-CN" altLang="en-US" sz="1600" dirty="0">
                <a:solidFill>
                  <a:schemeClr val="bg1"/>
                </a:solidFill>
              </a:rPr>
              <a:t>不能感知对方的任何行为 </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zh-CN" altLang="en-US" sz="1600" dirty="0">
                <a:solidFill>
                  <a:schemeClr val="bg1"/>
                </a:solidFill>
              </a:rPr>
              <a:t>是否发生停止性失效？区分停机和遗漏性失效是几乎不可能的。</a:t>
            </a:r>
            <a:endParaRPr lang="en-US" altLang="zh-CN" sz="1600" dirty="0">
              <a:solidFill>
                <a:schemeClr val="bg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188639" y="2539097"/>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异步</a:t>
            </a:r>
            <a:r>
              <a:rPr lang="en-US" altLang="zh-CN" sz="1600" b="1" dirty="0">
                <a:solidFill>
                  <a:schemeClr val="tx1"/>
                </a:solidFill>
              </a:rPr>
              <a:t>VS</a:t>
            </a:r>
            <a:r>
              <a:rPr lang="zh-CN" altLang="en-US" sz="1600" b="1" dirty="0">
                <a:solidFill>
                  <a:schemeClr val="tx1"/>
                </a:solidFill>
              </a:rPr>
              <a:t>同步系统</a:t>
            </a:r>
            <a:endParaRPr lang="en-US" altLang="zh-CN" sz="1600" b="1" dirty="0">
              <a:solidFill>
                <a:schemeClr val="tx1"/>
              </a:solidFill>
            </a:endParaRPr>
          </a:p>
        </p:txBody>
      </p:sp>
      <p:pic>
        <p:nvPicPr>
          <p:cNvPr id="8" name="图片 7"/>
          <p:cNvPicPr>
            <a:picLocks noChangeAspect="1"/>
          </p:cNvPicPr>
          <p:nvPr/>
        </p:nvPicPr>
        <p:blipFill>
          <a:blip r:embed="rId2"/>
          <a:stretch>
            <a:fillRect/>
          </a:stretch>
        </p:blipFill>
        <p:spPr>
          <a:xfrm>
            <a:off x="188638" y="2931790"/>
            <a:ext cx="6368608" cy="2042127"/>
          </a:xfrm>
          <a:prstGeom prst="rect">
            <a:avLst/>
          </a:prstGeom>
        </p:spPr>
      </p:pic>
    </p:spTree>
    <p:extLst>
      <p:ext uri="{BB962C8B-B14F-4D97-AF65-F5344CB8AC3E}">
        <p14:creationId xmlns:p14="http://schemas.microsoft.com/office/powerpoint/2010/main" val="3582051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冗余掩盖故障（</a:t>
            </a:r>
            <a:r>
              <a:rPr kumimoji="1" lang="en-US" altLang="zh-CN" b="1" dirty="0">
                <a:solidFill>
                  <a:schemeClr val="bg1"/>
                </a:solidFill>
                <a:latin typeface="宋体"/>
                <a:ea typeface="宋体"/>
                <a:cs typeface="宋体"/>
              </a:rPr>
              <a:t>Failure Masking</a:t>
            </a:r>
            <a:r>
              <a:rPr kumimoji="1" lang="zh-CN" altLang="en-US" b="1" dirty="0">
                <a:solidFill>
                  <a:schemeClr val="bg1"/>
                </a:solidFill>
                <a:latin typeface="宋体"/>
                <a:ea typeface="宋体"/>
                <a:cs typeface="宋体"/>
              </a:rPr>
              <a:t>）</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冗余的类型</a:t>
            </a:r>
            <a:endParaRPr lang="en-US" altLang="zh-CN" sz="1600" b="1" dirty="0">
              <a:solidFill>
                <a:schemeClr val="tx1"/>
              </a:solidFill>
            </a:endParaRPr>
          </a:p>
        </p:txBody>
      </p:sp>
      <p:sp>
        <p:nvSpPr>
          <p:cNvPr id="4" name="矩形 3">
            <a:extLst>
              <a:ext uri="{FF2B5EF4-FFF2-40B4-BE49-F238E27FC236}">
                <a16:creationId xmlns:a16="http://schemas.microsoft.com/office/drawing/2014/main" id="{525C5B8A-B081-44F7-8D81-730E0C0886AC}"/>
              </a:ext>
            </a:extLst>
          </p:cNvPr>
          <p:cNvSpPr/>
          <p:nvPr/>
        </p:nvSpPr>
        <p:spPr>
          <a:xfrm>
            <a:off x="251411" y="1635646"/>
            <a:ext cx="6377844" cy="156966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rgbClr val="FFFF00"/>
                </a:solidFill>
              </a:rPr>
              <a:t>信息冗余：</a:t>
            </a:r>
            <a:r>
              <a:rPr lang="zh-CN" altLang="en-US" sz="1600" dirty="0">
                <a:solidFill>
                  <a:schemeClr val="bg1"/>
                </a:solidFill>
              </a:rPr>
              <a:t>在数据单元中添加额外的位数据使错乱的位恢复正常；</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rgbClr val="FFFF00"/>
                </a:solidFill>
              </a:rPr>
              <a:t>时间冗余</a:t>
            </a:r>
            <a:r>
              <a:rPr lang="zh-CN" altLang="en-US" sz="1600" dirty="0">
                <a:solidFill>
                  <a:schemeClr val="bg1"/>
                </a:solidFill>
              </a:rPr>
              <a:t>：如果系统出错，一个动作可以再次执行（事务处理）；</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rgbClr val="FFFF00"/>
                </a:solidFill>
              </a:rPr>
              <a:t>物理冗余</a:t>
            </a:r>
            <a:r>
              <a:rPr lang="zh-CN" altLang="en-US" sz="1600" dirty="0">
                <a:solidFill>
                  <a:schemeClr val="bg1"/>
                </a:solidFill>
              </a:rPr>
              <a:t>：通过添加额外的装备或进程使系统作为一个整体来容忍部分组件的失效或故障。</a:t>
            </a:r>
            <a:endParaRPr lang="en-US" altLang="zh-CN" sz="1600" dirty="0">
              <a:solidFill>
                <a:schemeClr val="bg1"/>
              </a:solidFill>
            </a:endParaRPr>
          </a:p>
        </p:txBody>
      </p:sp>
      <p:pic>
        <p:nvPicPr>
          <p:cNvPr id="6" name="图片 5"/>
          <p:cNvPicPr>
            <a:picLocks noChangeAspect="1"/>
          </p:cNvPicPr>
          <p:nvPr/>
        </p:nvPicPr>
        <p:blipFill>
          <a:blip r:embed="rId3"/>
          <a:stretch>
            <a:fillRect/>
          </a:stretch>
        </p:blipFill>
        <p:spPr>
          <a:xfrm>
            <a:off x="1052736" y="3147814"/>
            <a:ext cx="4983126" cy="1856986"/>
          </a:xfrm>
          <a:prstGeom prst="rect">
            <a:avLst/>
          </a:prstGeom>
        </p:spPr>
      </p:pic>
    </p:spTree>
    <p:extLst>
      <p:ext uri="{BB962C8B-B14F-4D97-AF65-F5344CB8AC3E}">
        <p14:creationId xmlns:p14="http://schemas.microsoft.com/office/powerpoint/2010/main" val="2056950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1772816" y="2571750"/>
            <a:ext cx="3522042" cy="420934"/>
            <a:chOff x="1156" y="1282"/>
            <a:chExt cx="3404" cy="412"/>
          </a:xfrm>
        </p:grpSpPr>
        <p:grpSp>
          <p:nvGrpSpPr>
            <p:cNvPr id="3" name="Group 3"/>
            <p:cNvGrpSpPr>
              <a:grpSpLocks/>
            </p:cNvGrpSpPr>
            <p:nvPr/>
          </p:nvGrpSpPr>
          <p:grpSpPr bwMode="auto">
            <a:xfrm>
              <a:off x="1156" y="1282"/>
              <a:ext cx="476" cy="412"/>
              <a:chOff x="1123" y="2679"/>
              <a:chExt cx="1536" cy="1328"/>
            </a:xfrm>
          </p:grpSpPr>
          <p:sp>
            <p:nvSpPr>
              <p:cNvPr id="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8"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 name="AutoShape 6"/>
              <p:cNvSpPr>
                <a:spLocks noChangeArrowheads="1"/>
              </p:cNvSpPr>
              <p:nvPr/>
            </p:nvSpPr>
            <p:spPr bwMode="gray">
              <a:xfrm>
                <a:off x="1256" y="2811"/>
                <a:ext cx="1294" cy="1093"/>
              </a:xfrm>
              <a:prstGeom prst="hexagon">
                <a:avLst>
                  <a:gd name="adj" fmla="val 28896"/>
                  <a:gd name="vf" fmla="val 115470"/>
                </a:avLst>
              </a:prstGeom>
              <a:solidFill>
                <a:srgbClr val="00B05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4"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 name="Text Box 12"/>
            <p:cNvSpPr txBox="1">
              <a:spLocks noChangeArrowheads="1"/>
            </p:cNvSpPr>
            <p:nvPr/>
          </p:nvSpPr>
          <p:spPr bwMode="auto">
            <a:xfrm>
              <a:off x="2160" y="1323"/>
              <a:ext cx="978"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进程恢复</a:t>
              </a:r>
              <a:endParaRPr lang="en-US" altLang="en-US" sz="1600" b="1" dirty="0">
                <a:solidFill>
                  <a:schemeClr val="bg1"/>
                </a:solidFill>
                <a:latin typeface="宋体"/>
                <a:ea typeface="宋体"/>
                <a:cs typeface="宋体"/>
              </a:endParaRPr>
            </a:p>
          </p:txBody>
        </p:sp>
        <p:sp>
          <p:nvSpPr>
            <p:cNvPr id="6" name="Text Box 13"/>
            <p:cNvSpPr txBox="1">
              <a:spLocks noChangeArrowheads="1"/>
            </p:cNvSpPr>
            <p:nvPr/>
          </p:nvSpPr>
          <p:spPr bwMode="gray">
            <a:xfrm>
              <a:off x="1248" y="1337"/>
              <a:ext cx="279"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2</a:t>
              </a:r>
            </a:p>
          </p:txBody>
        </p:sp>
      </p:grpSp>
    </p:spTree>
    <p:extLst>
      <p:ext uri="{BB962C8B-B14F-4D97-AF65-F5344CB8AC3E}">
        <p14:creationId xmlns:p14="http://schemas.microsoft.com/office/powerpoint/2010/main" val="2337751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容错进程组</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基本思想</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0647" y="1656846"/>
            <a:ext cx="6368607" cy="115212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通过进程复制来防止进程失效：将多个进程放在一个进程组里。</a:t>
            </a:r>
            <a:endParaRPr lang="en-US" altLang="zh-CN" sz="1600" dirty="0">
              <a:solidFill>
                <a:schemeClr val="tx1"/>
              </a:solidFill>
            </a:endParaRPr>
          </a:p>
          <a:p>
            <a:pPr>
              <a:lnSpc>
                <a:spcPct val="150000"/>
              </a:lnSpc>
            </a:pPr>
            <a:r>
              <a:rPr lang="zh-CN" altLang="en-US" sz="1600" dirty="0">
                <a:solidFill>
                  <a:schemeClr val="tx1"/>
                </a:solidFill>
              </a:rPr>
              <a:t>把一个进程组作为一个单一抽象概念来处理。</a:t>
            </a:r>
            <a:endParaRPr lang="en-US" altLang="zh-CN" sz="1600" dirty="0">
              <a:solidFill>
                <a:schemeClr val="tx1"/>
              </a:solidFill>
            </a:endParaRPr>
          </a:p>
          <a:p>
            <a:pPr>
              <a:lnSpc>
                <a:spcPct val="150000"/>
              </a:lnSpc>
            </a:pPr>
            <a:r>
              <a:rPr lang="zh-CN" altLang="en-US" sz="1600" dirty="0">
                <a:solidFill>
                  <a:schemeClr val="tx1"/>
                </a:solidFill>
              </a:rPr>
              <a:t>这里需要区分平等组（</a:t>
            </a:r>
            <a:r>
              <a:rPr lang="en-US" altLang="zh-CN" sz="1600" dirty="0">
                <a:solidFill>
                  <a:schemeClr val="tx1"/>
                </a:solidFill>
              </a:rPr>
              <a:t>flat group</a:t>
            </a:r>
            <a:r>
              <a:rPr lang="zh-CN" altLang="en-US" sz="1600" dirty="0">
                <a:solidFill>
                  <a:schemeClr val="tx1"/>
                </a:solidFill>
              </a:rPr>
              <a:t>）和分级组（</a:t>
            </a:r>
            <a:r>
              <a:rPr lang="en-US" altLang="zh-CN" sz="1600" dirty="0">
                <a:solidFill>
                  <a:schemeClr val="tx1"/>
                </a:solidFill>
              </a:rPr>
              <a:t>hierarchical group</a:t>
            </a:r>
            <a:r>
              <a:rPr lang="zh-CN" altLang="en-US" sz="1600" dirty="0">
                <a:solidFill>
                  <a:schemeClr val="tx1"/>
                </a:solidFill>
              </a:rPr>
              <a:t>）。</a:t>
            </a:r>
            <a:endParaRPr lang="en-US" altLang="zh-CN" sz="1600" dirty="0">
              <a:solidFill>
                <a:schemeClr val="tx1"/>
              </a:solidFill>
            </a:endParaRPr>
          </a:p>
        </p:txBody>
      </p:sp>
      <p:pic>
        <p:nvPicPr>
          <p:cNvPr id="5" name="图片 4"/>
          <p:cNvPicPr>
            <a:picLocks noChangeAspect="1"/>
          </p:cNvPicPr>
          <p:nvPr/>
        </p:nvPicPr>
        <p:blipFill>
          <a:blip r:embed="rId2"/>
          <a:stretch>
            <a:fillRect/>
          </a:stretch>
        </p:blipFill>
        <p:spPr>
          <a:xfrm>
            <a:off x="1052736" y="2830174"/>
            <a:ext cx="4608512" cy="2104574"/>
          </a:xfrm>
          <a:prstGeom prst="rect">
            <a:avLst/>
          </a:prstGeom>
        </p:spPr>
      </p:pic>
    </p:spTree>
    <p:extLst>
      <p:ext uri="{BB962C8B-B14F-4D97-AF65-F5344CB8AC3E}">
        <p14:creationId xmlns:p14="http://schemas.microsoft.com/office/powerpoint/2010/main" val="154366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进程复制</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通过进程复制构建容错组</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0647" y="1656846"/>
            <a:ext cx="6368607" cy="369332"/>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主进程方式（层级组）、对等复制方式（平等组）</a:t>
            </a:r>
            <a:endParaRPr lang="en-US" altLang="zh-CN" sz="1600" dirty="0">
              <a:solidFill>
                <a:schemeClr val="tx1"/>
              </a:solidFill>
            </a:endParaRPr>
          </a:p>
        </p:txBody>
      </p:sp>
      <p:pic>
        <p:nvPicPr>
          <p:cNvPr id="7" name="Picture 6">
            <a:extLst>
              <a:ext uri="{FF2B5EF4-FFF2-40B4-BE49-F238E27FC236}">
                <a16:creationId xmlns:a16="http://schemas.microsoft.com/office/drawing/2014/main" id="{7CB7B32B-1D6E-4DC2-8B44-6F31EEBF3C88}"/>
              </a:ext>
            </a:extLst>
          </p:cNvPr>
          <p:cNvPicPr>
            <a:picLocks noChangeAspect="1"/>
          </p:cNvPicPr>
          <p:nvPr/>
        </p:nvPicPr>
        <p:blipFill>
          <a:blip r:embed="rId2"/>
          <a:stretch>
            <a:fillRect/>
          </a:stretch>
        </p:blipFill>
        <p:spPr>
          <a:xfrm>
            <a:off x="1052736" y="3608027"/>
            <a:ext cx="3556042" cy="1408122"/>
          </a:xfrm>
          <a:prstGeom prst="rect">
            <a:avLst/>
          </a:prstGeom>
        </p:spPr>
      </p:pic>
      <p:pic>
        <p:nvPicPr>
          <p:cNvPr id="8" name="Picture 7">
            <a:extLst>
              <a:ext uri="{FF2B5EF4-FFF2-40B4-BE49-F238E27FC236}">
                <a16:creationId xmlns:a16="http://schemas.microsoft.com/office/drawing/2014/main" id="{D67EC259-8EDA-4914-8998-08AA96A73FF2}"/>
              </a:ext>
            </a:extLst>
          </p:cNvPr>
          <p:cNvPicPr>
            <a:picLocks noChangeAspect="1"/>
          </p:cNvPicPr>
          <p:nvPr/>
        </p:nvPicPr>
        <p:blipFill>
          <a:blip r:embed="rId3"/>
          <a:stretch>
            <a:fillRect/>
          </a:stretch>
        </p:blipFill>
        <p:spPr>
          <a:xfrm>
            <a:off x="1052736" y="2074750"/>
            <a:ext cx="3528392" cy="1484705"/>
          </a:xfrm>
          <a:prstGeom prst="rect">
            <a:avLst/>
          </a:prstGeom>
        </p:spPr>
      </p:pic>
    </p:spTree>
    <p:extLst>
      <p:ext uri="{BB962C8B-B14F-4D97-AF65-F5344CB8AC3E}">
        <p14:creationId xmlns:p14="http://schemas.microsoft.com/office/powerpoint/2010/main" val="1594395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en-US" altLang="zh-CN" b="1" dirty="0">
                <a:solidFill>
                  <a:schemeClr val="bg1"/>
                </a:solidFill>
                <a:latin typeface="宋体"/>
                <a:ea typeface="宋体"/>
                <a:cs typeface="宋体"/>
              </a:rPr>
              <a:t>K-</a:t>
            </a:r>
            <a:r>
              <a:rPr kumimoji="1" lang="zh-CN" altLang="en-US" b="1" dirty="0">
                <a:solidFill>
                  <a:schemeClr val="bg1"/>
                </a:solidFill>
                <a:latin typeface="宋体"/>
                <a:ea typeface="宋体"/>
                <a:cs typeface="宋体"/>
              </a:rPr>
              <a:t>容错</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K-</a:t>
            </a:r>
            <a:r>
              <a:rPr lang="zh-CN" altLang="en-US" sz="1600" b="1" dirty="0">
                <a:solidFill>
                  <a:schemeClr val="tx1"/>
                </a:solidFill>
              </a:rPr>
              <a:t>容错组</a:t>
            </a:r>
            <a:endParaRPr lang="en-US" altLang="zh-CN" sz="1600" b="1" dirty="0">
              <a:solidFill>
                <a:schemeClr val="tx1"/>
              </a:solidFill>
            </a:endParaRPr>
          </a:p>
        </p:txBody>
      </p:sp>
      <p:sp>
        <p:nvSpPr>
          <p:cNvPr id="4" name="矩形 3">
            <a:extLst>
              <a:ext uri="{FF2B5EF4-FFF2-40B4-BE49-F238E27FC236}">
                <a16:creationId xmlns:a16="http://schemas.microsoft.com/office/drawing/2014/main" id="{525C5B8A-B081-44F7-8D81-730E0C0886AC}"/>
              </a:ext>
            </a:extLst>
          </p:cNvPr>
          <p:cNvSpPr/>
          <p:nvPr/>
        </p:nvSpPr>
        <p:spPr>
          <a:xfrm>
            <a:off x="260648" y="1563638"/>
            <a:ext cx="6264696" cy="41229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当一个组可以屏蔽任何 </a:t>
            </a:r>
            <a:r>
              <a:rPr lang="en-US" altLang="zh-CN" sz="1600" dirty="0">
                <a:solidFill>
                  <a:schemeClr val="bg1"/>
                </a:solidFill>
              </a:rPr>
              <a:t>K </a:t>
            </a:r>
            <a:r>
              <a:rPr lang="zh-CN" altLang="en-US" sz="1600" dirty="0">
                <a:solidFill>
                  <a:schemeClr val="bg1"/>
                </a:solidFill>
              </a:rPr>
              <a:t>个并发的成员失效（</a:t>
            </a:r>
            <a:r>
              <a:rPr lang="en-US" altLang="zh-CN" sz="1600" dirty="0">
                <a:solidFill>
                  <a:schemeClr val="bg1"/>
                </a:solidFill>
              </a:rPr>
              <a:t>K</a:t>
            </a:r>
            <a:r>
              <a:rPr lang="zh-CN" altLang="en-US" sz="1600" dirty="0">
                <a:solidFill>
                  <a:schemeClr val="bg1"/>
                </a:solidFill>
              </a:rPr>
              <a:t>称为容错度）；</a:t>
            </a:r>
            <a:endParaRPr lang="en-US" altLang="zh-CN" sz="1600" dirty="0">
              <a:solidFill>
                <a:schemeClr val="bg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260648" y="2210718"/>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K-</a:t>
            </a:r>
            <a:r>
              <a:rPr lang="zh-CN" altLang="en-US" sz="1600" b="1" dirty="0">
                <a:solidFill>
                  <a:schemeClr val="tx1"/>
                </a:solidFill>
              </a:rPr>
              <a:t>容错组的大小</a:t>
            </a:r>
            <a:endParaRPr lang="en-US" altLang="zh-CN" sz="1600" b="1" dirty="0">
              <a:solidFill>
                <a:schemeClr val="tx1"/>
              </a:solidFill>
            </a:endParaRPr>
          </a:p>
        </p:txBody>
      </p:sp>
      <p:sp>
        <p:nvSpPr>
          <p:cNvPr id="6" name="矩形 5">
            <a:extLst>
              <a:ext uri="{FF2B5EF4-FFF2-40B4-BE49-F238E27FC236}">
                <a16:creationId xmlns:a16="http://schemas.microsoft.com/office/drawing/2014/main" id="{525C5B8A-B081-44F7-8D81-730E0C0886AC}"/>
              </a:ext>
            </a:extLst>
          </p:cNvPr>
          <p:cNvSpPr/>
          <p:nvPr/>
        </p:nvSpPr>
        <p:spPr>
          <a:xfrm>
            <a:off x="256478" y="2498750"/>
            <a:ext cx="6372777" cy="78162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只是停止失效（</a:t>
            </a:r>
            <a:r>
              <a:rPr lang="en-US" altLang="zh-CN" sz="1600" dirty="0">
                <a:solidFill>
                  <a:schemeClr val="bg1"/>
                </a:solidFill>
              </a:rPr>
              <a:t>crash/omission</a:t>
            </a:r>
            <a:r>
              <a:rPr lang="zh-CN" altLang="en-US" sz="1600" dirty="0">
                <a:solidFill>
                  <a:schemeClr val="bg1"/>
                </a:solidFill>
              </a:rPr>
              <a:t>）：需要 </a:t>
            </a:r>
            <a:r>
              <a:rPr lang="en-US" altLang="zh-CN" sz="1600" dirty="0">
                <a:solidFill>
                  <a:schemeClr val="bg1"/>
                </a:solidFill>
              </a:rPr>
              <a:t>K+1 </a:t>
            </a:r>
            <a:r>
              <a:rPr lang="zh-CN" altLang="en-US" sz="1600" dirty="0">
                <a:solidFill>
                  <a:schemeClr val="bg1"/>
                </a:solidFill>
              </a:rPr>
              <a:t>成员保证正确输出；</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随意（</a:t>
            </a:r>
            <a:r>
              <a:rPr lang="en-US" altLang="zh-CN" sz="1600" dirty="0">
                <a:solidFill>
                  <a:schemeClr val="bg1"/>
                </a:solidFill>
              </a:rPr>
              <a:t>Byzantine</a:t>
            </a:r>
            <a:r>
              <a:rPr lang="zh-CN" altLang="en-US" sz="1600" dirty="0">
                <a:solidFill>
                  <a:schemeClr val="bg1"/>
                </a:solidFill>
              </a:rPr>
              <a:t>）失效：需要 </a:t>
            </a:r>
            <a:r>
              <a:rPr lang="en-US" altLang="zh-CN" sz="1600" dirty="0">
                <a:solidFill>
                  <a:schemeClr val="bg1"/>
                </a:solidFill>
              </a:rPr>
              <a:t>2k + 1</a:t>
            </a:r>
            <a:r>
              <a:rPr lang="zh-CN" altLang="en-US" sz="1600" dirty="0">
                <a:solidFill>
                  <a:schemeClr val="bg1"/>
                </a:solidFill>
              </a:rPr>
              <a:t>个成员才能保证正确输出：</a:t>
            </a:r>
            <a:endParaRPr lang="en-US" altLang="zh-CN" sz="1600" dirty="0">
              <a:solidFill>
                <a:schemeClr val="bg1"/>
              </a:solidFill>
            </a:endParaRPr>
          </a:p>
        </p:txBody>
      </p:sp>
      <p:sp>
        <p:nvSpPr>
          <p:cNvPr id="8" name="矩形 7">
            <a:extLst>
              <a:ext uri="{FF2B5EF4-FFF2-40B4-BE49-F238E27FC236}">
                <a16:creationId xmlns:a16="http://schemas.microsoft.com/office/drawing/2014/main" id="{525C5B8A-B081-44F7-8D81-730E0C0886AC}"/>
              </a:ext>
            </a:extLst>
          </p:cNvPr>
          <p:cNvSpPr/>
          <p:nvPr/>
        </p:nvSpPr>
        <p:spPr>
          <a:xfrm>
            <a:off x="227892" y="3244391"/>
            <a:ext cx="6264696" cy="1018677"/>
          </a:xfrm>
          <a:prstGeom prst="rect">
            <a:avLst/>
          </a:prstGeom>
        </p:spPr>
        <p:txBody>
          <a:bodyPr wrap="square">
            <a:spAutoFit/>
          </a:bodyPr>
          <a:lstStyle/>
          <a:p>
            <a:pPr marL="742950" lvl="1" indent="-285750">
              <a:lnSpc>
                <a:spcPct val="150000"/>
              </a:lnSpc>
              <a:buFont typeface="Wingdings" panose="05000000000000000000" pitchFamily="2" charset="2"/>
              <a:buChar char="p"/>
            </a:pPr>
            <a:r>
              <a:rPr lang="zh-CN" altLang="en-US" sz="1400" dirty="0">
                <a:solidFill>
                  <a:schemeClr val="bg1"/>
                </a:solidFill>
              </a:rPr>
              <a:t>所有的成员都是同质的 </a:t>
            </a:r>
            <a:endParaRPr lang="en-US" altLang="zh-CN" sz="1400" dirty="0">
              <a:solidFill>
                <a:schemeClr val="bg1"/>
              </a:solidFill>
            </a:endParaRPr>
          </a:p>
          <a:p>
            <a:pPr marL="742950" lvl="1" indent="-285750">
              <a:lnSpc>
                <a:spcPct val="150000"/>
              </a:lnSpc>
              <a:buFont typeface="Wingdings" panose="05000000000000000000" pitchFamily="2" charset="2"/>
              <a:buChar char="p"/>
            </a:pPr>
            <a:r>
              <a:rPr lang="zh-CN" altLang="en-US" sz="1400" dirty="0">
                <a:solidFill>
                  <a:schemeClr val="bg1"/>
                </a:solidFill>
              </a:rPr>
              <a:t>所有成员以相同的顺序处理相同的命令集合（顺序、原子性）</a:t>
            </a:r>
            <a:endParaRPr lang="en-US" altLang="zh-CN" sz="1400" dirty="0">
              <a:solidFill>
                <a:schemeClr val="bg1"/>
              </a:solidFill>
            </a:endParaRPr>
          </a:p>
          <a:p>
            <a:pPr lvl="1">
              <a:lnSpc>
                <a:spcPct val="150000"/>
              </a:lnSpc>
            </a:pPr>
            <a:r>
              <a:rPr lang="en-US" altLang="zh-CN" sz="1400" dirty="0">
                <a:solidFill>
                  <a:schemeClr val="bg1"/>
                </a:solidFill>
              </a:rPr>
              <a:t> </a:t>
            </a:r>
            <a:r>
              <a:rPr lang="zh-CN" altLang="en-US" sz="1400" dirty="0">
                <a:solidFill>
                  <a:schemeClr val="bg1"/>
                </a:solidFill>
              </a:rPr>
              <a:t>（需要专门保障：如原子多播）</a:t>
            </a:r>
            <a:endParaRPr lang="en-US" altLang="zh-CN" sz="1600" dirty="0">
              <a:solidFill>
                <a:schemeClr val="bg1"/>
              </a:solidFill>
            </a:endParaRPr>
          </a:p>
        </p:txBody>
      </p:sp>
    </p:spTree>
    <p:extLst>
      <p:ext uri="{BB962C8B-B14F-4D97-AF65-F5344CB8AC3E}">
        <p14:creationId xmlns:p14="http://schemas.microsoft.com/office/powerpoint/2010/main" val="174908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2656" y="2499742"/>
            <a:ext cx="5976664" cy="461665"/>
          </a:xfrm>
          <a:prstGeom prst="rect">
            <a:avLst/>
          </a:prstGeom>
          <a:noFill/>
        </p:spPr>
        <p:txBody>
          <a:bodyPr wrap="square" rtlCol="0">
            <a:spAutoFit/>
          </a:bodyPr>
          <a:lstStyle/>
          <a:p>
            <a:pPr algn="ctr"/>
            <a:r>
              <a:rPr kumimoji="1" lang="zh-CN" altLang="en-US" sz="2400" b="1" dirty="0">
                <a:solidFill>
                  <a:schemeClr val="bg1"/>
                </a:solidFill>
              </a:rPr>
              <a:t>第八讲</a:t>
            </a:r>
            <a:r>
              <a:rPr kumimoji="1" lang="en-US" altLang="zh-CN" sz="2400" b="1" dirty="0">
                <a:solidFill>
                  <a:schemeClr val="bg1"/>
                </a:solidFill>
              </a:rPr>
              <a:t> — </a:t>
            </a:r>
            <a:r>
              <a:rPr kumimoji="1" lang="zh-CN" altLang="en-US" sz="2400" b="1" dirty="0">
                <a:solidFill>
                  <a:schemeClr val="bg1"/>
                </a:solidFill>
              </a:rPr>
              <a:t>容错</a:t>
            </a:r>
            <a:endParaRPr lang="en-US" altLang="zh-TW" sz="2400" b="1" dirty="0">
              <a:solidFill>
                <a:schemeClr val="bg1"/>
              </a:solidFill>
              <a:ea typeface="新細明體" panose="02020500000000000000" pitchFamily="18" charset="-120"/>
            </a:endParaRPr>
          </a:p>
        </p:txBody>
      </p:sp>
    </p:spTree>
    <p:extLst>
      <p:ext uri="{BB962C8B-B14F-4D97-AF65-F5344CB8AC3E}">
        <p14:creationId xmlns:p14="http://schemas.microsoft.com/office/powerpoint/2010/main" val="3501587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分布式共识（</a:t>
            </a:r>
            <a:r>
              <a:rPr kumimoji="1" lang="en-US" altLang="zh-CN" b="1" dirty="0">
                <a:solidFill>
                  <a:schemeClr val="bg1"/>
                </a:solidFill>
                <a:latin typeface="宋体"/>
                <a:ea typeface="宋体"/>
                <a:cs typeface="宋体"/>
              </a:rPr>
              <a:t>Consensus</a:t>
            </a:r>
            <a:r>
              <a:rPr kumimoji="1" lang="zh-CN" altLang="en-US" b="1" dirty="0">
                <a:solidFill>
                  <a:schemeClr val="bg1"/>
                </a:solidFill>
                <a:latin typeface="宋体"/>
                <a:ea typeface="宋体"/>
                <a:cs typeface="宋体"/>
              </a:rPr>
              <a:t>）</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定义</a:t>
            </a:r>
            <a:endParaRPr lang="en-US" altLang="zh-CN" sz="1600" b="1" dirty="0">
              <a:solidFill>
                <a:schemeClr val="tx1"/>
              </a:solidFill>
            </a:endParaRPr>
          </a:p>
        </p:txBody>
      </p:sp>
      <p:sp>
        <p:nvSpPr>
          <p:cNvPr id="4" name="矩形 3">
            <a:extLst>
              <a:ext uri="{FF2B5EF4-FFF2-40B4-BE49-F238E27FC236}">
                <a16:creationId xmlns:a16="http://schemas.microsoft.com/office/drawing/2014/main" id="{525C5B8A-B081-44F7-8D81-730E0C0886AC}"/>
              </a:ext>
            </a:extLst>
          </p:cNvPr>
          <p:cNvSpPr/>
          <p:nvPr/>
        </p:nvSpPr>
        <p:spPr>
          <a:xfrm>
            <a:off x="260648" y="1635646"/>
            <a:ext cx="6516724" cy="1520288"/>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有故障场景下，</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使所有非故障进程就某个操作</a:t>
            </a:r>
            <a:r>
              <a:rPr lang="en-US" altLang="zh-CN" sz="1600" dirty="0">
                <a:solidFill>
                  <a:schemeClr val="bg1"/>
                </a:solidFill>
              </a:rPr>
              <a:t>/</a:t>
            </a:r>
            <a:r>
              <a:rPr lang="zh-CN" altLang="en-US" sz="1600" dirty="0">
                <a:solidFill>
                  <a:schemeClr val="bg1"/>
                </a:solidFill>
              </a:rPr>
              <a:t>值达成一致，</a:t>
            </a:r>
            <a:endParaRPr lang="en-US" altLang="zh-CN" sz="1600" dirty="0">
              <a:solidFill>
                <a:schemeClr val="bg1"/>
              </a:solidFill>
            </a:endParaRPr>
          </a:p>
          <a:p>
            <a:pPr>
              <a:lnSpc>
                <a:spcPct val="150000"/>
              </a:lnSpc>
            </a:pPr>
            <a:r>
              <a:rPr lang="en-US" altLang="zh-CN" sz="1600" dirty="0">
                <a:solidFill>
                  <a:schemeClr val="bg1"/>
                </a:solidFill>
              </a:rPr>
              <a:t>    </a:t>
            </a:r>
            <a:r>
              <a:rPr lang="zh-CN" altLang="en-US" sz="1600" dirty="0">
                <a:solidFill>
                  <a:schemeClr val="bg1"/>
                </a:solidFill>
              </a:rPr>
              <a:t>（如选举协调者、是否提交事务等）</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而且在有限的步骤内就达成一致。</a:t>
            </a:r>
            <a:endParaRPr lang="en-US" altLang="zh-CN" sz="1600" dirty="0">
              <a:solidFill>
                <a:schemeClr val="bg1"/>
              </a:solidFill>
            </a:endParaRPr>
          </a:p>
        </p:txBody>
      </p:sp>
      <p:pic>
        <p:nvPicPr>
          <p:cNvPr id="7" name="图片 2">
            <a:extLst>
              <a:ext uri="{FF2B5EF4-FFF2-40B4-BE49-F238E27FC236}">
                <a16:creationId xmlns:a16="http://schemas.microsoft.com/office/drawing/2014/main" id="{78EDBDDA-09D1-4872-AC88-21EFA1A7D06C}"/>
              </a:ext>
            </a:extLst>
          </p:cNvPr>
          <p:cNvPicPr>
            <a:picLocks noChangeAspect="1"/>
          </p:cNvPicPr>
          <p:nvPr/>
        </p:nvPicPr>
        <p:blipFill>
          <a:blip r:embed="rId2"/>
          <a:stretch>
            <a:fillRect/>
          </a:stretch>
        </p:blipFill>
        <p:spPr>
          <a:xfrm>
            <a:off x="548680" y="3319994"/>
            <a:ext cx="2379802" cy="1380817"/>
          </a:xfrm>
          <a:prstGeom prst="rect">
            <a:avLst/>
          </a:prstGeom>
        </p:spPr>
      </p:pic>
      <p:sp>
        <p:nvSpPr>
          <p:cNvPr id="8" name="文本框 57">
            <a:extLst>
              <a:ext uri="{FF2B5EF4-FFF2-40B4-BE49-F238E27FC236}">
                <a16:creationId xmlns:a16="http://schemas.microsoft.com/office/drawing/2014/main" id="{1AEF8D50-F726-4E2A-BC40-E47BB60EC281}"/>
              </a:ext>
            </a:extLst>
          </p:cNvPr>
          <p:cNvSpPr txBox="1"/>
          <p:nvPr/>
        </p:nvSpPr>
        <p:spPr>
          <a:xfrm>
            <a:off x="717270" y="4695594"/>
            <a:ext cx="2042621" cy="338554"/>
          </a:xfrm>
          <a:prstGeom prst="rect">
            <a:avLst/>
          </a:prstGeom>
          <a:noFill/>
        </p:spPr>
        <p:txBody>
          <a:bodyPr wrap="square" rtlCol="0">
            <a:spAutoFit/>
          </a:bodyPr>
          <a:lstStyle/>
          <a:p>
            <a:r>
              <a:rPr lang="zh-CN" altLang="en-US" sz="1600" dirty="0">
                <a:solidFill>
                  <a:schemeClr val="bg1"/>
                </a:solidFill>
              </a:rPr>
              <a:t>场景：消息的一致性</a:t>
            </a:r>
          </a:p>
        </p:txBody>
      </p:sp>
      <p:pic>
        <p:nvPicPr>
          <p:cNvPr id="9" name="Picture 6" descr="https://timgsa.baidu.com/timg?image&amp;quality=80&amp;size=b9999_10000&amp;sec=1575262950678&amp;di=ae416dea873e594637cd5b95f3e69c5e&amp;imgtype=0&amp;src=http%3A%2F%2Fpic2.zhimg.com%2Fv2-a32471042408c726c7c944456f8e1e34_b.jpg">
            <a:extLst>
              <a:ext uri="{FF2B5EF4-FFF2-40B4-BE49-F238E27FC236}">
                <a16:creationId xmlns:a16="http://schemas.microsoft.com/office/drawing/2014/main" id="{700C32BD-EDC4-42CE-A26C-FF516B44A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586" y="2873429"/>
            <a:ext cx="2791227" cy="182738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59">
            <a:extLst>
              <a:ext uri="{FF2B5EF4-FFF2-40B4-BE49-F238E27FC236}">
                <a16:creationId xmlns:a16="http://schemas.microsoft.com/office/drawing/2014/main" id="{FC4FDFBC-3D48-4414-99D0-9B2E3CBB1418}"/>
              </a:ext>
            </a:extLst>
          </p:cNvPr>
          <p:cNvSpPr txBox="1"/>
          <p:nvPr/>
        </p:nvSpPr>
        <p:spPr>
          <a:xfrm>
            <a:off x="4234073" y="4700811"/>
            <a:ext cx="2075247" cy="338554"/>
          </a:xfrm>
          <a:prstGeom prst="rect">
            <a:avLst/>
          </a:prstGeom>
          <a:noFill/>
        </p:spPr>
        <p:txBody>
          <a:bodyPr wrap="square" rtlCol="0">
            <a:spAutoFit/>
          </a:bodyPr>
          <a:lstStyle/>
          <a:p>
            <a:r>
              <a:rPr lang="zh-CN" altLang="en-US" sz="1600" dirty="0">
                <a:solidFill>
                  <a:schemeClr val="bg1"/>
                </a:solidFill>
              </a:rPr>
              <a:t>场景：交易的一致性</a:t>
            </a:r>
          </a:p>
        </p:txBody>
      </p:sp>
      <p:sp>
        <p:nvSpPr>
          <p:cNvPr id="12" name="文本框 17">
            <a:extLst>
              <a:ext uri="{FF2B5EF4-FFF2-40B4-BE49-F238E27FC236}">
                <a16:creationId xmlns:a16="http://schemas.microsoft.com/office/drawing/2014/main" id="{CA481CDD-1FE4-45A3-8279-341F2DE84921}"/>
              </a:ext>
            </a:extLst>
          </p:cNvPr>
          <p:cNvSpPr txBox="1"/>
          <p:nvPr/>
        </p:nvSpPr>
        <p:spPr>
          <a:xfrm>
            <a:off x="4154584" y="1623740"/>
            <a:ext cx="2592288" cy="646331"/>
          </a:xfrm>
          <a:prstGeom prst="rect">
            <a:avLst/>
          </a:prstGeom>
          <a:noFill/>
        </p:spPr>
        <p:txBody>
          <a:bodyPr wrap="square" rtlCol="0">
            <a:spAutoFit/>
          </a:bodyPr>
          <a:lstStyle/>
          <a:p>
            <a:r>
              <a:rPr lang="zh-CN" altLang="en-US" sz="1200" dirty="0">
                <a:solidFill>
                  <a:srgbClr val="FFFF00"/>
                </a:solidFill>
              </a:rPr>
              <a:t>拜占庭协定问题</a:t>
            </a:r>
            <a:endParaRPr lang="en-US" altLang="zh-CN" sz="1200" dirty="0">
              <a:solidFill>
                <a:srgbClr val="FFFF00"/>
              </a:solidFill>
            </a:endParaRPr>
          </a:p>
          <a:p>
            <a:r>
              <a:rPr lang="zh-CN" altLang="en-US" sz="1200" dirty="0">
                <a:solidFill>
                  <a:srgbClr val="FFFF00"/>
                </a:solidFill>
              </a:rPr>
              <a:t>（</a:t>
            </a:r>
            <a:r>
              <a:rPr lang="en-US" altLang="zh-CN" sz="1200" dirty="0">
                <a:solidFill>
                  <a:srgbClr val="FFFF00"/>
                </a:solidFill>
              </a:rPr>
              <a:t>Byzantine agreement problem)</a:t>
            </a:r>
          </a:p>
          <a:p>
            <a:pPr algn="r"/>
            <a:r>
              <a:rPr lang="en-US" altLang="zh-CN" sz="1200" dirty="0">
                <a:solidFill>
                  <a:srgbClr val="FFFF00"/>
                </a:solidFill>
              </a:rPr>
              <a:t>--</a:t>
            </a:r>
            <a:r>
              <a:rPr lang="en-US" altLang="zh-CN" sz="1200" dirty="0" err="1">
                <a:solidFill>
                  <a:srgbClr val="FFFF00"/>
                </a:solidFill>
              </a:rPr>
              <a:t>Lamport</a:t>
            </a:r>
            <a:r>
              <a:rPr lang="en-US" altLang="zh-CN" sz="1200" dirty="0">
                <a:solidFill>
                  <a:srgbClr val="FFFF00"/>
                </a:solidFill>
              </a:rPr>
              <a:t>, 1982</a:t>
            </a:r>
            <a:endParaRPr lang="zh-CN" altLang="en-US" sz="1200" dirty="0">
              <a:solidFill>
                <a:srgbClr val="FFFF00"/>
              </a:solidFill>
            </a:endParaRPr>
          </a:p>
        </p:txBody>
      </p:sp>
    </p:spTree>
    <p:extLst>
      <p:ext uri="{BB962C8B-B14F-4D97-AF65-F5344CB8AC3E}">
        <p14:creationId xmlns:p14="http://schemas.microsoft.com/office/powerpoint/2010/main" val="120683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927C0EE-81A5-4A27-8926-D8F52582DD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42773"/>
            <a:ext cx="6858000" cy="2670243"/>
          </a:xfrm>
          <a:prstGeom prst="rect">
            <a:avLst/>
          </a:prstGeom>
        </p:spPr>
      </p:pic>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分布式共识（</a:t>
            </a:r>
            <a:r>
              <a:rPr kumimoji="1" lang="en-US" altLang="zh-CN" b="1" dirty="0">
                <a:solidFill>
                  <a:schemeClr val="bg1"/>
                </a:solidFill>
                <a:latin typeface="宋体"/>
                <a:ea typeface="宋体"/>
                <a:cs typeface="宋体"/>
              </a:rPr>
              <a:t>Consensus</a:t>
            </a:r>
            <a:r>
              <a:rPr kumimoji="1" lang="zh-CN" altLang="en-US" b="1" dirty="0">
                <a:solidFill>
                  <a:schemeClr val="bg1"/>
                </a:solidFill>
                <a:latin typeface="宋体"/>
                <a:ea typeface="宋体"/>
                <a:cs typeface="宋体"/>
              </a:rPr>
              <a:t>）</a:t>
            </a:r>
          </a:p>
        </p:txBody>
      </p:sp>
      <p:sp>
        <p:nvSpPr>
          <p:cNvPr id="32" name="圆角矩形 2">
            <a:extLst>
              <a:ext uri="{FF2B5EF4-FFF2-40B4-BE49-F238E27FC236}">
                <a16:creationId xmlns:a16="http://schemas.microsoft.com/office/drawing/2014/main" id="{987FF778-82CE-4408-BF46-46DDA90BC113}"/>
              </a:ext>
            </a:extLst>
          </p:cNvPr>
          <p:cNvSpPr/>
          <p:nvPr/>
        </p:nvSpPr>
        <p:spPr>
          <a:xfrm>
            <a:off x="260648" y="127560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是否能达成共识？取决于系统假设（模型）</a:t>
            </a:r>
            <a:endParaRPr lang="en-US" altLang="zh-CN" sz="1600" b="1" dirty="0">
              <a:solidFill>
                <a:schemeClr val="tx1"/>
              </a:solidFill>
            </a:endParaRPr>
          </a:p>
        </p:txBody>
      </p:sp>
      <p:sp>
        <p:nvSpPr>
          <p:cNvPr id="36" name="文本框 16">
            <a:extLst>
              <a:ext uri="{FF2B5EF4-FFF2-40B4-BE49-F238E27FC236}">
                <a16:creationId xmlns:a16="http://schemas.microsoft.com/office/drawing/2014/main" id="{D4451CC9-C77D-4709-907C-E4AC331A5BDA}"/>
              </a:ext>
            </a:extLst>
          </p:cNvPr>
          <p:cNvSpPr txBox="1"/>
          <p:nvPr/>
        </p:nvSpPr>
        <p:spPr>
          <a:xfrm>
            <a:off x="404664" y="2197064"/>
            <a:ext cx="2657215" cy="276999"/>
          </a:xfrm>
          <a:prstGeom prst="rect">
            <a:avLst/>
          </a:prstGeom>
          <a:noFill/>
        </p:spPr>
        <p:txBody>
          <a:bodyPr wrap="square" rtlCol="0">
            <a:spAutoFit/>
          </a:bodyPr>
          <a:lstStyle/>
          <a:p>
            <a:r>
              <a:rPr lang="zh-CN" altLang="en-US" sz="1200" dirty="0"/>
              <a:t>（同一发送者的消息按发送顺序交付）</a:t>
            </a:r>
          </a:p>
        </p:txBody>
      </p:sp>
      <p:sp>
        <p:nvSpPr>
          <p:cNvPr id="37" name="文本框 16">
            <a:extLst>
              <a:ext uri="{FF2B5EF4-FFF2-40B4-BE49-F238E27FC236}">
                <a16:creationId xmlns:a16="http://schemas.microsoft.com/office/drawing/2014/main" id="{3B3A7CFB-20D4-4079-94E4-FD9F1004AE95}"/>
              </a:ext>
            </a:extLst>
          </p:cNvPr>
          <p:cNvSpPr txBox="1"/>
          <p:nvPr/>
        </p:nvSpPr>
        <p:spPr>
          <a:xfrm>
            <a:off x="727644" y="4011910"/>
            <a:ext cx="1152128" cy="461665"/>
          </a:xfrm>
          <a:prstGeom prst="rect">
            <a:avLst/>
          </a:prstGeom>
          <a:noFill/>
        </p:spPr>
        <p:txBody>
          <a:bodyPr wrap="square" rtlCol="0">
            <a:spAutoFit/>
          </a:bodyPr>
          <a:lstStyle/>
          <a:p>
            <a:r>
              <a:rPr lang="zh-CN" altLang="en-US" sz="1200" dirty="0"/>
              <a:t>（进程执行速度是否有上限）</a:t>
            </a:r>
          </a:p>
        </p:txBody>
      </p:sp>
      <p:sp>
        <p:nvSpPr>
          <p:cNvPr id="11" name="Rectangle 10">
            <a:extLst>
              <a:ext uri="{FF2B5EF4-FFF2-40B4-BE49-F238E27FC236}">
                <a16:creationId xmlns:a16="http://schemas.microsoft.com/office/drawing/2014/main" id="{9D03AECA-3400-45C2-9A3B-7B75247E35A8}"/>
              </a:ext>
            </a:extLst>
          </p:cNvPr>
          <p:cNvSpPr/>
          <p:nvPr/>
        </p:nvSpPr>
        <p:spPr>
          <a:xfrm>
            <a:off x="188640" y="1681108"/>
            <a:ext cx="6615618" cy="461665"/>
          </a:xfrm>
          <a:prstGeom prst="rect">
            <a:avLst/>
          </a:prstGeom>
        </p:spPr>
        <p:txBody>
          <a:bodyPr wrap="square">
            <a:spAutoFit/>
          </a:bodyPr>
          <a:lstStyle/>
          <a:p>
            <a:r>
              <a:rPr lang="en-US" sz="1200" dirty="0">
                <a:solidFill>
                  <a:srgbClr val="FFFF00"/>
                </a:solidFill>
              </a:rPr>
              <a:t>M.J. Fischer, N.A. Lynch, and M.S. Paterson. </a:t>
            </a:r>
          </a:p>
          <a:p>
            <a:r>
              <a:rPr lang="en-US" sz="1200" dirty="0">
                <a:solidFill>
                  <a:srgbClr val="FFFF00"/>
                </a:solidFill>
              </a:rPr>
              <a:t>Impossibility of distributed consensus with one faulty process. J. ACM, 32(2):374–382, 1985.</a:t>
            </a:r>
          </a:p>
        </p:txBody>
      </p:sp>
    </p:spTree>
    <p:extLst>
      <p:ext uri="{BB962C8B-B14F-4D97-AF65-F5344CB8AC3E}">
        <p14:creationId xmlns:p14="http://schemas.microsoft.com/office/powerpoint/2010/main" val="3345849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共识协议分类</a:t>
            </a:r>
          </a:p>
        </p:txBody>
      </p:sp>
      <p:sp>
        <p:nvSpPr>
          <p:cNvPr id="6" name="文本框 5"/>
          <p:cNvSpPr txBox="1"/>
          <p:nvPr/>
        </p:nvSpPr>
        <p:spPr>
          <a:xfrm>
            <a:off x="117809" y="2096037"/>
            <a:ext cx="1008112" cy="461665"/>
          </a:xfrm>
          <a:prstGeom prst="rect">
            <a:avLst/>
          </a:prstGeom>
          <a:noFill/>
        </p:spPr>
        <p:txBody>
          <a:bodyPr wrap="square" rtlCol="0">
            <a:spAutoFit/>
          </a:bodyPr>
          <a:lstStyle/>
          <a:p>
            <a:r>
              <a:rPr lang="zh-CN" altLang="en-US" sz="2400" dirty="0">
                <a:solidFill>
                  <a:schemeClr val="bg1"/>
                </a:solidFill>
              </a:rPr>
              <a:t>泛洪</a:t>
            </a:r>
          </a:p>
        </p:txBody>
      </p:sp>
      <p:sp>
        <p:nvSpPr>
          <p:cNvPr id="8" name="文本框 7"/>
          <p:cNvSpPr txBox="1"/>
          <p:nvPr/>
        </p:nvSpPr>
        <p:spPr>
          <a:xfrm>
            <a:off x="1040458" y="2093340"/>
            <a:ext cx="1008112" cy="461665"/>
          </a:xfrm>
          <a:prstGeom prst="rect">
            <a:avLst/>
          </a:prstGeom>
          <a:noFill/>
        </p:spPr>
        <p:txBody>
          <a:bodyPr wrap="square" rtlCol="0">
            <a:spAutoFit/>
          </a:bodyPr>
          <a:lstStyle/>
          <a:p>
            <a:r>
              <a:rPr lang="en-US" altLang="zh-CN" sz="2400" dirty="0" err="1">
                <a:solidFill>
                  <a:schemeClr val="bg1"/>
                </a:solidFill>
              </a:rPr>
              <a:t>Paxos</a:t>
            </a:r>
            <a:endParaRPr lang="zh-CN" altLang="en-US" sz="2400" dirty="0">
              <a:solidFill>
                <a:schemeClr val="bg1"/>
              </a:solidFill>
            </a:endParaRPr>
          </a:p>
        </p:txBody>
      </p:sp>
      <p:sp>
        <p:nvSpPr>
          <p:cNvPr id="9" name="文本框 8"/>
          <p:cNvSpPr txBox="1"/>
          <p:nvPr/>
        </p:nvSpPr>
        <p:spPr>
          <a:xfrm>
            <a:off x="2161531" y="2088146"/>
            <a:ext cx="821339" cy="461665"/>
          </a:xfrm>
          <a:prstGeom prst="rect">
            <a:avLst/>
          </a:prstGeom>
          <a:noFill/>
        </p:spPr>
        <p:txBody>
          <a:bodyPr wrap="square" rtlCol="0">
            <a:spAutoFit/>
          </a:bodyPr>
          <a:lstStyle/>
          <a:p>
            <a:r>
              <a:rPr lang="en-US" altLang="zh-CN" sz="2400" dirty="0">
                <a:solidFill>
                  <a:schemeClr val="bg1"/>
                </a:solidFill>
              </a:rPr>
              <a:t>Raft</a:t>
            </a:r>
            <a:endParaRPr lang="zh-CN" altLang="en-US" sz="2400" dirty="0">
              <a:solidFill>
                <a:schemeClr val="bg1"/>
              </a:solidFill>
            </a:endParaRPr>
          </a:p>
        </p:txBody>
      </p:sp>
      <p:sp>
        <p:nvSpPr>
          <p:cNvPr id="10" name="文本框 9"/>
          <p:cNvSpPr txBox="1"/>
          <p:nvPr/>
        </p:nvSpPr>
        <p:spPr>
          <a:xfrm>
            <a:off x="3055583" y="2067693"/>
            <a:ext cx="821339" cy="461665"/>
          </a:xfrm>
          <a:prstGeom prst="rect">
            <a:avLst/>
          </a:prstGeom>
          <a:noFill/>
        </p:spPr>
        <p:txBody>
          <a:bodyPr wrap="square" rtlCol="0">
            <a:spAutoFit/>
          </a:bodyPr>
          <a:lstStyle/>
          <a:p>
            <a:r>
              <a:rPr lang="en-US" altLang="zh-CN" sz="2400" dirty="0">
                <a:solidFill>
                  <a:schemeClr val="bg1"/>
                </a:solidFill>
              </a:rPr>
              <a:t>ZAB</a:t>
            </a:r>
            <a:endParaRPr lang="zh-CN" altLang="en-US" sz="2400" dirty="0">
              <a:solidFill>
                <a:schemeClr val="bg1"/>
              </a:solidFill>
            </a:endParaRPr>
          </a:p>
        </p:txBody>
      </p:sp>
      <p:sp>
        <p:nvSpPr>
          <p:cNvPr id="11" name="文本框 10"/>
          <p:cNvSpPr txBox="1"/>
          <p:nvPr/>
        </p:nvSpPr>
        <p:spPr>
          <a:xfrm>
            <a:off x="3876922" y="2067692"/>
            <a:ext cx="1008112" cy="461665"/>
          </a:xfrm>
          <a:prstGeom prst="rect">
            <a:avLst/>
          </a:prstGeom>
          <a:noFill/>
        </p:spPr>
        <p:txBody>
          <a:bodyPr wrap="square" rtlCol="0">
            <a:spAutoFit/>
          </a:bodyPr>
          <a:lstStyle/>
          <a:p>
            <a:r>
              <a:rPr lang="en-US" altLang="zh-CN" sz="2400" dirty="0">
                <a:solidFill>
                  <a:schemeClr val="bg1"/>
                </a:solidFill>
              </a:rPr>
              <a:t>BFT</a:t>
            </a:r>
            <a:endParaRPr lang="zh-CN" altLang="en-US" sz="2400" dirty="0">
              <a:solidFill>
                <a:schemeClr val="bg1"/>
              </a:solidFill>
            </a:endParaRPr>
          </a:p>
        </p:txBody>
      </p:sp>
      <p:sp>
        <p:nvSpPr>
          <p:cNvPr id="12" name="文本框 11"/>
          <p:cNvSpPr txBox="1"/>
          <p:nvPr/>
        </p:nvSpPr>
        <p:spPr>
          <a:xfrm>
            <a:off x="4726321" y="2067694"/>
            <a:ext cx="1008112" cy="461665"/>
          </a:xfrm>
          <a:prstGeom prst="rect">
            <a:avLst/>
          </a:prstGeom>
          <a:noFill/>
        </p:spPr>
        <p:txBody>
          <a:bodyPr wrap="square" rtlCol="0">
            <a:spAutoFit/>
          </a:bodyPr>
          <a:lstStyle/>
          <a:p>
            <a:r>
              <a:rPr lang="en-US" altLang="zh-CN" sz="2400" dirty="0">
                <a:solidFill>
                  <a:schemeClr val="bg1"/>
                </a:solidFill>
              </a:rPr>
              <a:t>PBFT</a:t>
            </a:r>
            <a:endParaRPr lang="zh-CN" altLang="en-US" sz="2400" dirty="0">
              <a:solidFill>
                <a:schemeClr val="bg1"/>
              </a:solidFill>
            </a:endParaRPr>
          </a:p>
        </p:txBody>
      </p:sp>
      <p:sp>
        <p:nvSpPr>
          <p:cNvPr id="13" name="文本框 12"/>
          <p:cNvSpPr txBox="1"/>
          <p:nvPr/>
        </p:nvSpPr>
        <p:spPr>
          <a:xfrm>
            <a:off x="5661248" y="2067693"/>
            <a:ext cx="1008112" cy="461665"/>
          </a:xfrm>
          <a:prstGeom prst="rect">
            <a:avLst/>
          </a:prstGeom>
          <a:noFill/>
        </p:spPr>
        <p:txBody>
          <a:bodyPr wrap="square" rtlCol="0">
            <a:spAutoFit/>
          </a:bodyPr>
          <a:lstStyle/>
          <a:p>
            <a:r>
              <a:rPr lang="en-US" altLang="zh-CN" sz="2400" dirty="0" err="1">
                <a:solidFill>
                  <a:schemeClr val="bg1"/>
                </a:solidFill>
              </a:rPr>
              <a:t>PoW</a:t>
            </a:r>
            <a:endParaRPr lang="zh-CN" altLang="en-US" sz="2400" dirty="0">
              <a:solidFill>
                <a:schemeClr val="bg1"/>
              </a:solidFill>
            </a:endParaRPr>
          </a:p>
        </p:txBody>
      </p:sp>
      <p:sp>
        <p:nvSpPr>
          <p:cNvPr id="15" name="左大括号 14"/>
          <p:cNvSpPr/>
          <p:nvPr/>
        </p:nvSpPr>
        <p:spPr>
          <a:xfrm rot="16200000">
            <a:off x="2100064" y="1741645"/>
            <a:ext cx="619533" cy="218235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p:cNvSpPr/>
          <p:nvPr/>
        </p:nvSpPr>
        <p:spPr>
          <a:xfrm rot="16200000">
            <a:off x="4896218" y="1978405"/>
            <a:ext cx="619533" cy="172143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522891" y="4114600"/>
            <a:ext cx="2056246" cy="646331"/>
          </a:xfrm>
          <a:prstGeom prst="rect">
            <a:avLst/>
          </a:prstGeom>
          <a:noFill/>
        </p:spPr>
        <p:txBody>
          <a:bodyPr wrap="square" rtlCol="0">
            <a:spAutoFit/>
          </a:bodyPr>
          <a:lstStyle/>
          <a:p>
            <a:r>
              <a:rPr lang="zh-CN" altLang="en-US" dirty="0">
                <a:solidFill>
                  <a:srgbClr val="FFFF00"/>
                </a:solidFill>
              </a:rPr>
              <a:t>“停止失效”容错</a:t>
            </a:r>
            <a:endParaRPr lang="en-US" altLang="zh-CN" dirty="0">
              <a:solidFill>
                <a:srgbClr val="FFFF00"/>
              </a:solidFill>
            </a:endParaRPr>
          </a:p>
          <a:p>
            <a:r>
              <a:rPr lang="zh-CN" altLang="en-US" dirty="0">
                <a:solidFill>
                  <a:srgbClr val="FFFF00"/>
                </a:solidFill>
              </a:rPr>
              <a:t>（无恶意行为）</a:t>
            </a:r>
          </a:p>
        </p:txBody>
      </p:sp>
      <p:sp>
        <p:nvSpPr>
          <p:cNvPr id="18" name="文本框 17"/>
          <p:cNvSpPr txBox="1"/>
          <p:nvPr/>
        </p:nvSpPr>
        <p:spPr>
          <a:xfrm>
            <a:off x="4345266" y="3235394"/>
            <a:ext cx="1676094" cy="646331"/>
          </a:xfrm>
          <a:prstGeom prst="rect">
            <a:avLst/>
          </a:prstGeom>
          <a:noFill/>
        </p:spPr>
        <p:txBody>
          <a:bodyPr wrap="square" rtlCol="0">
            <a:spAutoFit/>
          </a:bodyPr>
          <a:lstStyle/>
          <a:p>
            <a:r>
              <a:rPr lang="zh-CN" altLang="en-US" dirty="0">
                <a:solidFill>
                  <a:srgbClr val="FFFF00"/>
                </a:solidFill>
              </a:rPr>
              <a:t>拜占庭容错</a:t>
            </a:r>
            <a:endParaRPr lang="en-US" altLang="zh-CN" dirty="0">
              <a:solidFill>
                <a:srgbClr val="FFFF00"/>
              </a:solidFill>
            </a:endParaRPr>
          </a:p>
          <a:p>
            <a:r>
              <a:rPr lang="zh-CN" altLang="en-US" dirty="0">
                <a:solidFill>
                  <a:srgbClr val="FFFF00"/>
                </a:solidFill>
              </a:rPr>
              <a:t>（有恶意行为）</a:t>
            </a:r>
          </a:p>
        </p:txBody>
      </p:sp>
      <p:sp>
        <p:nvSpPr>
          <p:cNvPr id="20" name="左大括号 19"/>
          <p:cNvSpPr/>
          <p:nvPr/>
        </p:nvSpPr>
        <p:spPr>
          <a:xfrm rot="16200000">
            <a:off x="1170098" y="2755611"/>
            <a:ext cx="619533" cy="205624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1585203" y="3142591"/>
            <a:ext cx="1721439" cy="338554"/>
          </a:xfrm>
          <a:prstGeom prst="rect">
            <a:avLst/>
          </a:prstGeom>
          <a:noFill/>
        </p:spPr>
        <p:txBody>
          <a:bodyPr wrap="square" rtlCol="0">
            <a:spAutoFit/>
          </a:bodyPr>
          <a:lstStyle/>
          <a:p>
            <a:r>
              <a:rPr lang="zh-CN" altLang="en-US" sz="1600" dirty="0">
                <a:solidFill>
                  <a:srgbClr val="FFFF00"/>
                </a:solidFill>
              </a:rPr>
              <a:t>最终检测到失效</a:t>
            </a:r>
          </a:p>
        </p:txBody>
      </p:sp>
      <p:sp>
        <p:nvSpPr>
          <p:cNvPr id="22" name="左大括号 21"/>
          <p:cNvSpPr/>
          <p:nvPr/>
        </p:nvSpPr>
        <p:spPr>
          <a:xfrm rot="16200000">
            <a:off x="191399" y="2536816"/>
            <a:ext cx="619533" cy="67109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p:cNvSpPr txBox="1"/>
          <p:nvPr/>
        </p:nvSpPr>
        <p:spPr>
          <a:xfrm>
            <a:off x="0" y="3164575"/>
            <a:ext cx="1424180" cy="338554"/>
          </a:xfrm>
          <a:prstGeom prst="rect">
            <a:avLst/>
          </a:prstGeom>
          <a:noFill/>
        </p:spPr>
        <p:txBody>
          <a:bodyPr wrap="square" rtlCol="0">
            <a:spAutoFit/>
          </a:bodyPr>
          <a:lstStyle/>
          <a:p>
            <a:r>
              <a:rPr lang="zh-CN" altLang="en-US" sz="1600" dirty="0">
                <a:solidFill>
                  <a:srgbClr val="FFFF00"/>
                </a:solidFill>
              </a:rPr>
              <a:t>准确检测失效</a:t>
            </a:r>
          </a:p>
        </p:txBody>
      </p:sp>
    </p:spTree>
    <p:extLst>
      <p:ext uri="{BB962C8B-B14F-4D97-AF65-F5344CB8AC3E}">
        <p14:creationId xmlns:p14="http://schemas.microsoft.com/office/powerpoint/2010/main" val="3346826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基于泛洪的共识</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系统模型</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4749" y="1635646"/>
            <a:ext cx="6260595" cy="1296144"/>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30000"/>
              </a:lnSpc>
              <a:buFont typeface="Wingdings" panose="05000000000000000000" pitchFamily="2" charset="2"/>
              <a:buChar char="p"/>
            </a:pPr>
            <a:r>
              <a:rPr lang="zh-CN" altLang="en-US" sz="1600" dirty="0">
                <a:solidFill>
                  <a:schemeClr val="tx1"/>
                </a:solidFill>
              </a:rPr>
              <a:t>给定一个进程组 </a:t>
            </a:r>
            <a:r>
              <a:rPr lang="en-US" altLang="zh-CN" sz="1600" dirty="0">
                <a:solidFill>
                  <a:schemeClr val="tx1"/>
                </a:solidFill>
              </a:rPr>
              <a:t>P={P1, P2, …, </a:t>
            </a:r>
            <a:r>
              <a:rPr lang="en-US" altLang="zh-CN" sz="1600" dirty="0" err="1">
                <a:solidFill>
                  <a:schemeClr val="tx1"/>
                </a:solidFill>
              </a:rPr>
              <a:t>Pn</a:t>
            </a:r>
            <a:r>
              <a:rPr lang="en-US" altLang="zh-CN" sz="1600" dirty="0">
                <a:solidFill>
                  <a:schemeClr val="tx1"/>
                </a:solidFill>
              </a:rPr>
              <a:t>}</a:t>
            </a:r>
            <a:r>
              <a:rPr lang="zh-CN" altLang="en-US" sz="1600" dirty="0">
                <a:solidFill>
                  <a:schemeClr val="tx1"/>
                </a:solidFill>
              </a:rPr>
              <a:t>；</a:t>
            </a:r>
            <a:endParaRPr lang="en-US" altLang="zh-CN" sz="1600" dirty="0">
              <a:solidFill>
                <a:schemeClr val="tx1"/>
              </a:solidFill>
            </a:endParaRPr>
          </a:p>
          <a:p>
            <a:pPr marL="285750" lvl="1" indent="-285750">
              <a:lnSpc>
                <a:spcPct val="130000"/>
              </a:lnSpc>
              <a:buFont typeface="Wingdings" panose="05000000000000000000" pitchFamily="2" charset="2"/>
              <a:buChar char="p"/>
            </a:pPr>
            <a:r>
              <a:rPr lang="en-US" altLang="zh-CN" sz="1600" dirty="0">
                <a:solidFill>
                  <a:schemeClr val="tx1"/>
                </a:solidFill>
              </a:rPr>
              <a:t>Fail-stop</a:t>
            </a:r>
            <a:r>
              <a:rPr lang="zh-CN" altLang="en-US" sz="1600" dirty="0">
                <a:solidFill>
                  <a:schemeClr val="tx1"/>
                </a:solidFill>
              </a:rPr>
              <a:t>类型的失效类型，也就是可以有准确到系统失效；</a:t>
            </a:r>
            <a:endParaRPr lang="en-US" altLang="zh-CN" sz="1600" dirty="0">
              <a:solidFill>
                <a:schemeClr val="tx1"/>
              </a:solidFill>
            </a:endParaRPr>
          </a:p>
          <a:p>
            <a:pPr marL="285750" lvl="1" indent="-285750">
              <a:lnSpc>
                <a:spcPct val="130000"/>
              </a:lnSpc>
              <a:buFont typeface="Wingdings" panose="05000000000000000000" pitchFamily="2" charset="2"/>
              <a:buChar char="p"/>
            </a:pPr>
            <a:r>
              <a:rPr lang="zh-CN" altLang="en-US" sz="1600" dirty="0">
                <a:solidFill>
                  <a:schemeClr val="tx1"/>
                </a:solidFill>
              </a:rPr>
              <a:t>一个客户端联系 </a:t>
            </a:r>
            <a:r>
              <a:rPr lang="en-US" altLang="zh-CN" sz="1600" dirty="0">
                <a:solidFill>
                  <a:schemeClr val="tx1"/>
                </a:solidFill>
              </a:rPr>
              <a:t>Pi </a:t>
            </a:r>
            <a:r>
              <a:rPr lang="zh-CN" altLang="en-US" sz="1600" dirty="0">
                <a:solidFill>
                  <a:schemeClr val="tx1"/>
                </a:solidFill>
              </a:rPr>
              <a:t>让其执行命令；</a:t>
            </a:r>
            <a:endParaRPr lang="en-US" altLang="zh-CN" sz="1600" dirty="0">
              <a:solidFill>
                <a:schemeClr val="tx1"/>
              </a:solidFill>
            </a:endParaRPr>
          </a:p>
          <a:p>
            <a:pPr marL="285750" lvl="1" indent="-285750">
              <a:lnSpc>
                <a:spcPct val="130000"/>
              </a:lnSpc>
              <a:buFont typeface="Wingdings" panose="05000000000000000000" pitchFamily="2" charset="2"/>
              <a:buChar char="p"/>
            </a:pPr>
            <a:r>
              <a:rPr lang="zh-CN" altLang="en-US" sz="1600" dirty="0">
                <a:solidFill>
                  <a:schemeClr val="tx1"/>
                </a:solidFill>
              </a:rPr>
              <a:t>每一个进程 </a:t>
            </a:r>
            <a:r>
              <a:rPr lang="en-US" altLang="zh-CN" sz="1600" dirty="0">
                <a:solidFill>
                  <a:schemeClr val="tx1"/>
                </a:solidFill>
              </a:rPr>
              <a:t>Pi </a:t>
            </a:r>
            <a:r>
              <a:rPr lang="zh-CN" altLang="en-US" sz="1600" dirty="0">
                <a:solidFill>
                  <a:schemeClr val="tx1"/>
                </a:solidFill>
              </a:rPr>
              <a:t>维护一个发出命令的列表；</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260648" y="2931790"/>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基本算法（基于轮数）</a:t>
            </a:r>
            <a:endParaRPr lang="en-US" altLang="zh-CN" sz="1600" b="1" dirty="0">
              <a:solidFill>
                <a:schemeClr val="tx1"/>
              </a:solidFill>
            </a:endParaRPr>
          </a:p>
        </p:txBody>
      </p:sp>
      <p:pic>
        <p:nvPicPr>
          <p:cNvPr id="7" name="图片 6"/>
          <p:cNvPicPr>
            <a:picLocks noChangeAspect="1"/>
          </p:cNvPicPr>
          <p:nvPr/>
        </p:nvPicPr>
        <p:blipFill>
          <a:blip r:embed="rId2"/>
          <a:stretch>
            <a:fillRect/>
          </a:stretch>
        </p:blipFill>
        <p:spPr>
          <a:xfrm>
            <a:off x="260648" y="3415679"/>
            <a:ext cx="6264696" cy="1259954"/>
          </a:xfrm>
          <a:prstGeom prst="rect">
            <a:avLst/>
          </a:prstGeom>
        </p:spPr>
      </p:pic>
    </p:spTree>
    <p:extLst>
      <p:ext uri="{BB962C8B-B14F-4D97-AF65-F5344CB8AC3E}">
        <p14:creationId xmlns:p14="http://schemas.microsoft.com/office/powerpoint/2010/main" val="163792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基于泛洪的共识：举例</a:t>
            </a:r>
          </a:p>
        </p:txBody>
      </p:sp>
      <p:pic>
        <p:nvPicPr>
          <p:cNvPr id="3" name="图片 2"/>
          <p:cNvPicPr>
            <a:picLocks noChangeAspect="1"/>
          </p:cNvPicPr>
          <p:nvPr/>
        </p:nvPicPr>
        <p:blipFill>
          <a:blip r:embed="rId2"/>
          <a:stretch>
            <a:fillRect/>
          </a:stretch>
        </p:blipFill>
        <p:spPr>
          <a:xfrm>
            <a:off x="620688" y="1203598"/>
            <a:ext cx="5472608" cy="1889587"/>
          </a:xfrm>
          <a:prstGeom prst="rect">
            <a:avLst/>
          </a:prstGeom>
        </p:spPr>
      </p:pic>
      <p:sp>
        <p:nvSpPr>
          <p:cNvPr id="4" name="圆角矩形 3">
            <a:extLst>
              <a:ext uri="{FF2B5EF4-FFF2-40B4-BE49-F238E27FC236}">
                <a16:creationId xmlns:a16="http://schemas.microsoft.com/office/drawing/2014/main" id="{C179E088-3BE9-468B-8EB2-EC3F47363B77}"/>
              </a:ext>
            </a:extLst>
          </p:cNvPr>
          <p:cNvSpPr/>
          <p:nvPr/>
        </p:nvSpPr>
        <p:spPr>
          <a:xfrm>
            <a:off x="188640" y="3177140"/>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要点</a:t>
            </a:r>
            <a:endParaRPr lang="en-US" altLang="zh-CN" sz="1600" b="1" dirty="0">
              <a:solidFill>
                <a:schemeClr val="tx1"/>
              </a:solidFill>
            </a:endParaRPr>
          </a:p>
        </p:txBody>
      </p:sp>
      <p:sp>
        <p:nvSpPr>
          <p:cNvPr id="5" name="矩形 4">
            <a:extLst>
              <a:ext uri="{FF2B5EF4-FFF2-40B4-BE49-F238E27FC236}">
                <a16:creationId xmlns:a16="http://schemas.microsoft.com/office/drawing/2014/main" id="{525C5B8A-B081-44F7-8D81-730E0C0886AC}"/>
              </a:ext>
            </a:extLst>
          </p:cNvPr>
          <p:cNvSpPr/>
          <p:nvPr/>
        </p:nvSpPr>
        <p:spPr>
          <a:xfrm>
            <a:off x="188640" y="3483889"/>
            <a:ext cx="6624736" cy="1520288"/>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1600" dirty="0">
                <a:solidFill>
                  <a:schemeClr val="bg1"/>
                </a:solidFill>
              </a:rPr>
              <a:t>P2 </a:t>
            </a:r>
            <a:r>
              <a:rPr lang="zh-CN" altLang="en-US" sz="1600" dirty="0">
                <a:solidFill>
                  <a:schemeClr val="bg1"/>
                </a:solidFill>
              </a:rPr>
              <a:t>获得所有进程提交的命令：作出决定，广播决定给其他进程；</a:t>
            </a:r>
            <a:endParaRPr lang="en-US" altLang="zh-CN" sz="1600" dirty="0">
              <a:solidFill>
                <a:schemeClr val="bg1"/>
              </a:solidFill>
            </a:endParaRPr>
          </a:p>
          <a:p>
            <a:pPr marL="285750" indent="-285750">
              <a:lnSpc>
                <a:spcPct val="150000"/>
              </a:lnSpc>
              <a:buFont typeface="Wingdings" panose="05000000000000000000" pitchFamily="2" charset="2"/>
              <a:buChar char="p"/>
            </a:pPr>
            <a:r>
              <a:rPr lang="en-US" altLang="zh-CN" sz="1600" dirty="0">
                <a:solidFill>
                  <a:schemeClr val="bg1"/>
                </a:solidFill>
              </a:rPr>
              <a:t>P3/4 </a:t>
            </a:r>
            <a:r>
              <a:rPr lang="zh-CN" altLang="en-US" sz="1600" dirty="0">
                <a:solidFill>
                  <a:schemeClr val="bg1"/>
                </a:solidFill>
              </a:rPr>
              <a:t>检测到 </a:t>
            </a:r>
            <a:r>
              <a:rPr lang="en-US" altLang="zh-CN" sz="1600" dirty="0">
                <a:solidFill>
                  <a:schemeClr val="bg1"/>
                </a:solidFill>
              </a:rPr>
              <a:t>P1 </a:t>
            </a:r>
            <a:r>
              <a:rPr lang="zh-CN" altLang="en-US" sz="1600" dirty="0">
                <a:solidFill>
                  <a:schemeClr val="bg1"/>
                </a:solidFill>
              </a:rPr>
              <a:t>失效，但是不知道 其他进程是否收到</a:t>
            </a:r>
            <a:r>
              <a:rPr lang="en-US" altLang="zh-CN" sz="1600" dirty="0">
                <a:solidFill>
                  <a:schemeClr val="bg1"/>
                </a:solidFill>
              </a:rPr>
              <a:t>P1</a:t>
            </a:r>
            <a:r>
              <a:rPr lang="zh-CN" altLang="en-US" sz="1600" dirty="0">
                <a:solidFill>
                  <a:schemeClr val="bg1"/>
                </a:solidFill>
              </a:rPr>
              <a:t>消息：</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zh-CN" altLang="en-US" sz="1600" dirty="0">
                <a:solidFill>
                  <a:schemeClr val="bg1"/>
                </a:solidFill>
              </a:rPr>
              <a:t>不做决定；进入下一轮；</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下一轮：</a:t>
            </a:r>
            <a:r>
              <a:rPr lang="en-US" altLang="zh-CN" sz="1600" dirty="0">
                <a:solidFill>
                  <a:schemeClr val="bg1"/>
                </a:solidFill>
              </a:rPr>
              <a:t> P3/4 </a:t>
            </a:r>
            <a:r>
              <a:rPr lang="zh-CN" altLang="en-US" sz="1600" dirty="0">
                <a:solidFill>
                  <a:schemeClr val="bg1"/>
                </a:solidFill>
              </a:rPr>
              <a:t>收到</a:t>
            </a:r>
            <a:r>
              <a:rPr lang="en-US" altLang="zh-CN" sz="1600" dirty="0">
                <a:solidFill>
                  <a:schemeClr val="bg1"/>
                </a:solidFill>
              </a:rPr>
              <a:t>P2</a:t>
            </a:r>
            <a:r>
              <a:rPr lang="zh-CN" altLang="en-US" sz="1600" dirty="0">
                <a:solidFill>
                  <a:schemeClr val="bg1"/>
                </a:solidFill>
              </a:rPr>
              <a:t>的决定消息后做出决定。</a:t>
            </a:r>
            <a:endParaRPr lang="en-US" altLang="zh-CN" sz="1600" dirty="0">
              <a:solidFill>
                <a:schemeClr val="bg1"/>
              </a:solidFill>
            </a:endParaRPr>
          </a:p>
        </p:txBody>
      </p:sp>
      <p:cxnSp>
        <p:nvCxnSpPr>
          <p:cNvPr id="7" name="Straight Connector 6">
            <a:extLst>
              <a:ext uri="{FF2B5EF4-FFF2-40B4-BE49-F238E27FC236}">
                <a16:creationId xmlns:a16="http://schemas.microsoft.com/office/drawing/2014/main" id="{DCBC78F8-5E4B-41CB-8C36-4941AF6ED5B6}"/>
              </a:ext>
            </a:extLst>
          </p:cNvPr>
          <p:cNvCxnSpPr>
            <a:cxnSpLocks/>
          </p:cNvCxnSpPr>
          <p:nvPr/>
        </p:nvCxnSpPr>
        <p:spPr>
          <a:xfrm>
            <a:off x="2060848" y="1218261"/>
            <a:ext cx="0" cy="1656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0CE5F1-241E-45C0-9CAC-5F2DE200DD3D}"/>
              </a:ext>
            </a:extLst>
          </p:cNvPr>
          <p:cNvCxnSpPr>
            <a:cxnSpLocks/>
          </p:cNvCxnSpPr>
          <p:nvPr/>
        </p:nvCxnSpPr>
        <p:spPr>
          <a:xfrm>
            <a:off x="3284984" y="1218261"/>
            <a:ext cx="0" cy="16561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072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en-US" altLang="zh-CN" b="1" dirty="0" err="1">
                <a:solidFill>
                  <a:schemeClr val="bg1"/>
                </a:solidFill>
                <a:latin typeface="宋体"/>
                <a:ea typeface="宋体"/>
                <a:cs typeface="宋体"/>
              </a:rPr>
              <a:t>Paxos</a:t>
            </a:r>
            <a:r>
              <a:rPr kumimoji="1" lang="zh-CN" altLang="en-US" b="1" dirty="0">
                <a:solidFill>
                  <a:schemeClr val="bg1"/>
                </a:solidFill>
                <a:latin typeface="宋体"/>
                <a:ea typeface="宋体"/>
                <a:cs typeface="宋体"/>
              </a:rPr>
              <a:t>共识协议</a:t>
            </a:r>
          </a:p>
        </p:txBody>
      </p:sp>
      <p:sp>
        <p:nvSpPr>
          <p:cNvPr id="4" name="圆角矩形 3">
            <a:extLst>
              <a:ext uri="{FF2B5EF4-FFF2-40B4-BE49-F238E27FC236}">
                <a16:creationId xmlns:a16="http://schemas.microsoft.com/office/drawing/2014/main" id="{C179E088-3BE9-468B-8EB2-EC3F47363B77}"/>
              </a:ext>
            </a:extLst>
          </p:cNvPr>
          <p:cNvSpPr/>
          <p:nvPr/>
        </p:nvSpPr>
        <p:spPr>
          <a:xfrm>
            <a:off x="260648" y="127560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相对实际的系统假设（无恶意行为）</a:t>
            </a:r>
            <a:endParaRPr lang="en-US" altLang="zh-CN" sz="1600" b="1" dirty="0">
              <a:solidFill>
                <a:schemeClr val="tx1"/>
              </a:solidFill>
            </a:endParaRPr>
          </a:p>
        </p:txBody>
      </p:sp>
      <p:sp>
        <p:nvSpPr>
          <p:cNvPr id="5" name="圆角矩形 4">
            <a:extLst>
              <a:ext uri="{FF2B5EF4-FFF2-40B4-BE49-F238E27FC236}">
                <a16:creationId xmlns:a16="http://schemas.microsoft.com/office/drawing/2014/main" id="{A2E64FBA-F974-4663-A895-D362BC0454C9}"/>
              </a:ext>
            </a:extLst>
          </p:cNvPr>
          <p:cNvSpPr/>
          <p:nvPr/>
        </p:nvSpPr>
        <p:spPr>
          <a:xfrm>
            <a:off x="264749" y="1635646"/>
            <a:ext cx="6476619" cy="295232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nSpc>
                <a:spcPct val="130000"/>
              </a:lnSpc>
            </a:pPr>
            <a:r>
              <a:rPr lang="en-US" altLang="zh-CN" sz="1600" dirty="0">
                <a:solidFill>
                  <a:schemeClr val="tx1"/>
                </a:solidFill>
              </a:rPr>
              <a:t>L. </a:t>
            </a:r>
            <a:r>
              <a:rPr lang="en-US" altLang="zh-CN" sz="1600" dirty="0" err="1">
                <a:solidFill>
                  <a:schemeClr val="tx1"/>
                </a:solidFill>
              </a:rPr>
              <a:t>Lamport</a:t>
            </a:r>
            <a:r>
              <a:rPr lang="en-US" altLang="zh-CN" sz="1600" dirty="0">
                <a:solidFill>
                  <a:schemeClr val="tx1"/>
                </a:solidFill>
              </a:rPr>
              <a:t>. </a:t>
            </a:r>
            <a:r>
              <a:rPr lang="en-US" altLang="zh-CN" sz="1600" dirty="0" err="1">
                <a:solidFill>
                  <a:schemeClr val="tx1"/>
                </a:solidFill>
              </a:rPr>
              <a:t>Paxos</a:t>
            </a:r>
            <a:r>
              <a:rPr lang="en-US" altLang="zh-CN" sz="1600" dirty="0">
                <a:solidFill>
                  <a:schemeClr val="tx1"/>
                </a:solidFill>
              </a:rPr>
              <a:t> made simple. ACM </a:t>
            </a:r>
            <a:r>
              <a:rPr lang="en-US" altLang="zh-CN" sz="1600" dirty="0" err="1">
                <a:solidFill>
                  <a:schemeClr val="tx1"/>
                </a:solidFill>
              </a:rPr>
              <a:t>SIGACTNews</a:t>
            </a:r>
            <a:r>
              <a:rPr lang="en-US" altLang="zh-CN" sz="1600" dirty="0">
                <a:solidFill>
                  <a:schemeClr val="tx1"/>
                </a:solidFill>
              </a:rPr>
              <a:t> (Distributed Computing Column), 32(4):51–58,December 2001.</a:t>
            </a:r>
          </a:p>
          <a:p>
            <a:pPr marL="285750" lvl="1" indent="-285750">
              <a:lnSpc>
                <a:spcPct val="130000"/>
              </a:lnSpc>
              <a:buFont typeface="Wingdings" panose="05000000000000000000" pitchFamily="2" charset="2"/>
              <a:buChar char="p"/>
            </a:pPr>
            <a:r>
              <a:rPr lang="zh-CN" altLang="en-US" sz="1600" dirty="0">
                <a:solidFill>
                  <a:schemeClr val="tx1"/>
                </a:solidFill>
              </a:rPr>
              <a:t>不完全同步系统（实际上，也可以是异步系统）</a:t>
            </a:r>
            <a:endParaRPr lang="en-US" altLang="zh-CN" sz="1600" dirty="0">
              <a:solidFill>
                <a:schemeClr val="tx1"/>
              </a:solidFill>
            </a:endParaRPr>
          </a:p>
          <a:p>
            <a:pPr marL="285750" lvl="1" indent="-285750">
              <a:lnSpc>
                <a:spcPct val="130000"/>
              </a:lnSpc>
              <a:buFont typeface="Wingdings" panose="05000000000000000000" pitchFamily="2" charset="2"/>
              <a:buChar char="p"/>
            </a:pPr>
            <a:r>
              <a:rPr lang="zh-CN" altLang="en-US" sz="1600" dirty="0">
                <a:solidFill>
                  <a:schemeClr val="tx1"/>
                </a:solidFill>
              </a:rPr>
              <a:t>进程之间的额通信是不可靠的，消息可能丢失、重复和乱序；</a:t>
            </a:r>
            <a:endParaRPr lang="en-US" altLang="zh-CN" sz="1600" dirty="0">
              <a:solidFill>
                <a:schemeClr val="tx1"/>
              </a:solidFill>
            </a:endParaRPr>
          </a:p>
          <a:p>
            <a:pPr marL="285750" lvl="1" indent="-285750">
              <a:lnSpc>
                <a:spcPct val="130000"/>
              </a:lnSpc>
              <a:buFont typeface="Wingdings" panose="05000000000000000000" pitchFamily="2" charset="2"/>
              <a:buChar char="p"/>
            </a:pPr>
            <a:r>
              <a:rPr lang="zh-CN" altLang="en-US" sz="1600" dirty="0">
                <a:solidFill>
                  <a:schemeClr val="tx1"/>
                </a:solidFill>
              </a:rPr>
              <a:t>损坏的消息能够被检测到（因此在后续的处理中可以忽略）；</a:t>
            </a:r>
            <a:endParaRPr lang="en-US" altLang="zh-CN" sz="1600" dirty="0">
              <a:solidFill>
                <a:schemeClr val="tx1"/>
              </a:solidFill>
            </a:endParaRPr>
          </a:p>
          <a:p>
            <a:pPr marL="285750" lvl="1" indent="-285750">
              <a:lnSpc>
                <a:spcPct val="130000"/>
              </a:lnSpc>
              <a:buFont typeface="Wingdings" panose="05000000000000000000" pitchFamily="2" charset="2"/>
              <a:buChar char="p"/>
            </a:pPr>
            <a:r>
              <a:rPr lang="zh-CN" altLang="en-US" sz="1600" dirty="0">
                <a:solidFill>
                  <a:schemeClr val="tx1"/>
                </a:solidFill>
              </a:rPr>
              <a:t>所有操作都是确定的，即操作一旦执行，其行为可以被准确捕获；</a:t>
            </a:r>
            <a:endParaRPr lang="en-US" altLang="zh-CN" sz="1600" dirty="0">
              <a:solidFill>
                <a:schemeClr val="tx1"/>
              </a:solidFill>
            </a:endParaRPr>
          </a:p>
          <a:p>
            <a:pPr marL="285750" lvl="1" indent="-285750">
              <a:lnSpc>
                <a:spcPct val="130000"/>
              </a:lnSpc>
              <a:buFont typeface="Wingdings" panose="05000000000000000000" pitchFamily="2" charset="2"/>
              <a:buChar char="p"/>
            </a:pPr>
            <a:r>
              <a:rPr lang="zh-CN" altLang="en-US" sz="1600" dirty="0">
                <a:solidFill>
                  <a:schemeClr val="tx1"/>
                </a:solidFill>
              </a:rPr>
              <a:t>进程可能会出现崩溃失效，但不是任意型的失效；</a:t>
            </a:r>
            <a:endParaRPr lang="en-US" altLang="zh-CN" sz="1600" dirty="0">
              <a:solidFill>
                <a:schemeClr val="tx1"/>
              </a:solidFill>
            </a:endParaRPr>
          </a:p>
          <a:p>
            <a:pPr marL="285750" lvl="1" indent="-285750">
              <a:lnSpc>
                <a:spcPct val="130000"/>
              </a:lnSpc>
              <a:buFont typeface="Wingdings" panose="05000000000000000000" pitchFamily="2" charset="2"/>
              <a:buChar char="p"/>
            </a:pPr>
            <a:r>
              <a:rPr lang="zh-CN" altLang="en-US" sz="1600" dirty="0">
                <a:solidFill>
                  <a:schemeClr val="tx1"/>
                </a:solidFill>
              </a:rPr>
              <a:t>进程之间不会相互串通、欺骗；</a:t>
            </a:r>
            <a:endParaRPr lang="en-US" altLang="zh-CN" sz="1600" dirty="0">
              <a:solidFill>
                <a:schemeClr val="tx1"/>
              </a:solidFill>
            </a:endParaRPr>
          </a:p>
        </p:txBody>
      </p:sp>
      <p:sp>
        <p:nvSpPr>
          <p:cNvPr id="3" name="文本框 2"/>
          <p:cNvSpPr txBox="1"/>
          <p:nvPr/>
        </p:nvSpPr>
        <p:spPr>
          <a:xfrm>
            <a:off x="476672" y="4659982"/>
            <a:ext cx="5976664" cy="369332"/>
          </a:xfrm>
          <a:prstGeom prst="rect">
            <a:avLst/>
          </a:prstGeom>
          <a:noFill/>
        </p:spPr>
        <p:txBody>
          <a:bodyPr wrap="square" rtlCol="0">
            <a:spAutoFit/>
          </a:bodyPr>
          <a:lstStyle/>
          <a:p>
            <a:pPr algn="ctr"/>
            <a:r>
              <a:rPr lang="zh-CN" altLang="en-US" b="1" dirty="0">
                <a:solidFill>
                  <a:srgbClr val="FFFF00"/>
                </a:solidFill>
              </a:rPr>
              <a:t>关于</a:t>
            </a:r>
            <a:r>
              <a:rPr lang="en-US" altLang="zh-CN" b="1" dirty="0" err="1">
                <a:solidFill>
                  <a:srgbClr val="FFFF00"/>
                </a:solidFill>
              </a:rPr>
              <a:t>Paxos</a:t>
            </a:r>
            <a:r>
              <a:rPr lang="zh-CN" altLang="en-US" b="1" dirty="0">
                <a:solidFill>
                  <a:srgbClr val="FFFF00"/>
                </a:solidFill>
              </a:rPr>
              <a:t>的详细过程，且看下回分解！！！</a:t>
            </a:r>
          </a:p>
        </p:txBody>
      </p:sp>
    </p:spTree>
    <p:extLst>
      <p:ext uri="{BB962C8B-B14F-4D97-AF65-F5344CB8AC3E}">
        <p14:creationId xmlns:p14="http://schemas.microsoft.com/office/powerpoint/2010/main" val="33774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C179E088-3BE9-468B-8EB2-EC3F47363B77}"/>
              </a:ext>
            </a:extLst>
          </p:cNvPr>
          <p:cNvSpPr/>
          <p:nvPr/>
        </p:nvSpPr>
        <p:spPr>
          <a:xfrm>
            <a:off x="260648" y="127560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任意行为类型的失效（存在恶意行为）</a:t>
            </a:r>
            <a:endParaRPr lang="en-US" altLang="zh-CN" sz="1600" b="1" dirty="0">
              <a:solidFill>
                <a:schemeClr val="tx1"/>
              </a:solidFill>
            </a:endParaRPr>
          </a:p>
        </p:txBody>
      </p:sp>
      <p:sp>
        <p:nvSpPr>
          <p:cNvPr id="3" name="圆角矩形 2">
            <a:extLst>
              <a:ext uri="{FF2B5EF4-FFF2-40B4-BE49-F238E27FC236}">
                <a16:creationId xmlns:a16="http://schemas.microsoft.com/office/drawing/2014/main" id="{A2E64FBA-F974-4663-A895-D362BC0454C9}"/>
              </a:ext>
            </a:extLst>
          </p:cNvPr>
          <p:cNvSpPr/>
          <p:nvPr/>
        </p:nvSpPr>
        <p:spPr>
          <a:xfrm>
            <a:off x="264749" y="1635646"/>
            <a:ext cx="6260595" cy="1008112"/>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lvl="1">
              <a:lnSpc>
                <a:spcPct val="130000"/>
              </a:lnSpc>
            </a:pPr>
            <a:r>
              <a:rPr lang="zh-CN" altLang="en-US" sz="1600" dirty="0">
                <a:solidFill>
                  <a:schemeClr val="tx1"/>
                </a:solidFill>
              </a:rPr>
              <a:t>我们考虑这样的进程组，进程之间的通信是非一致的</a:t>
            </a:r>
            <a:r>
              <a:rPr lang="zh-CN" altLang="en-US" sz="1600" dirty="0">
                <a:solidFill>
                  <a:schemeClr val="tx1"/>
                </a:solidFill>
                <a:sym typeface="Wingdings" panose="05000000000000000000" pitchFamily="2" charset="2"/>
              </a:rPr>
              <a:t>：</a:t>
            </a:r>
            <a:endParaRPr lang="en-US" altLang="zh-CN" sz="1600" dirty="0">
              <a:solidFill>
                <a:schemeClr val="tx1"/>
              </a:solidFill>
              <a:sym typeface="Wingdings" panose="05000000000000000000" pitchFamily="2" charset="2"/>
            </a:endParaRPr>
          </a:p>
          <a:p>
            <a:pPr marL="173038" lvl="1">
              <a:lnSpc>
                <a:spcPct val="130000"/>
              </a:lnSpc>
            </a:pPr>
            <a:r>
              <a:rPr lang="en-US" altLang="zh-CN" sz="1600" dirty="0">
                <a:solidFill>
                  <a:schemeClr val="tx1"/>
                </a:solidFill>
                <a:sym typeface="Wingdings" panose="05000000000000000000" pitchFamily="2" charset="2"/>
              </a:rPr>
              <a:t>(a) </a:t>
            </a:r>
            <a:r>
              <a:rPr lang="zh-CN" altLang="en-US" sz="1600" dirty="0">
                <a:solidFill>
                  <a:schemeClr val="tx1"/>
                </a:solidFill>
                <a:sym typeface="Wingdings" panose="05000000000000000000" pitchFamily="2" charset="2"/>
              </a:rPr>
              <a:t>不正确的消息传递；（</a:t>
            </a:r>
            <a:r>
              <a:rPr lang="en-US" altLang="zh-CN" sz="1600" dirty="0">
                <a:solidFill>
                  <a:schemeClr val="tx1"/>
                </a:solidFill>
                <a:sym typeface="Wingdings" panose="05000000000000000000" pitchFamily="2" charset="2"/>
              </a:rPr>
              <a:t>b</a:t>
            </a:r>
            <a:r>
              <a:rPr lang="zh-CN" altLang="en-US" sz="1600" dirty="0">
                <a:solidFill>
                  <a:schemeClr val="tx1"/>
                </a:solidFill>
                <a:sym typeface="Wingdings" panose="05000000000000000000" pitchFamily="2" charset="2"/>
              </a:rPr>
              <a:t>）告诉不同的进程不同的信息；</a:t>
            </a:r>
            <a:endParaRPr lang="en-US" altLang="zh-CN" sz="1600" dirty="0">
              <a:solidFill>
                <a:schemeClr val="tx1"/>
              </a:solidFill>
            </a:endParaRPr>
          </a:p>
        </p:txBody>
      </p:sp>
      <p:sp>
        <p:nvSpPr>
          <p:cNvPr id="4" name="文本框 3">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拜占庭容错</a:t>
            </a:r>
          </a:p>
        </p:txBody>
      </p:sp>
      <p:pic>
        <p:nvPicPr>
          <p:cNvPr id="5" name="图片 4">
            <a:extLst>
              <a:ext uri="{FF2B5EF4-FFF2-40B4-BE49-F238E27FC236}">
                <a16:creationId xmlns:a16="http://schemas.microsoft.com/office/drawing/2014/main" id="{6D6DA5DD-76E8-4AB9-B75B-087D338A9849}"/>
              </a:ext>
            </a:extLst>
          </p:cNvPr>
          <p:cNvPicPr>
            <a:picLocks noChangeAspect="1"/>
          </p:cNvPicPr>
          <p:nvPr/>
        </p:nvPicPr>
        <p:blipFill rotWithShape="1">
          <a:blip r:embed="rId2"/>
          <a:srcRect l="10607" t="38280" r="15970" b="17927"/>
          <a:stretch/>
        </p:blipFill>
        <p:spPr>
          <a:xfrm>
            <a:off x="332656" y="2787774"/>
            <a:ext cx="6120680" cy="2100658"/>
          </a:xfrm>
          <a:prstGeom prst="rect">
            <a:avLst/>
          </a:prstGeom>
        </p:spPr>
      </p:pic>
    </p:spTree>
    <p:extLst>
      <p:ext uri="{BB962C8B-B14F-4D97-AF65-F5344CB8AC3E}">
        <p14:creationId xmlns:p14="http://schemas.microsoft.com/office/powerpoint/2010/main" val="2358858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拜占庭共识协议</a:t>
            </a:r>
            <a:r>
              <a:rPr kumimoji="1" lang="en-US" altLang="zh-CN" b="1" dirty="0">
                <a:solidFill>
                  <a:schemeClr val="bg1"/>
                </a:solidFill>
                <a:latin typeface="宋体"/>
                <a:ea typeface="宋体"/>
                <a:cs typeface="宋体"/>
              </a:rPr>
              <a:t>BFT</a:t>
            </a:r>
            <a:endParaRPr kumimoji="1" lang="zh-CN" altLang="en-US" b="1" dirty="0">
              <a:solidFill>
                <a:schemeClr val="bg1"/>
              </a:solidFill>
              <a:latin typeface="宋体"/>
              <a:ea typeface="宋体"/>
              <a:cs typeface="宋体"/>
            </a:endParaRPr>
          </a:p>
        </p:txBody>
      </p:sp>
      <p:pic>
        <p:nvPicPr>
          <p:cNvPr id="6" name="图片 5">
            <a:extLst>
              <a:ext uri="{FF2B5EF4-FFF2-40B4-BE49-F238E27FC236}">
                <a16:creationId xmlns:a16="http://schemas.microsoft.com/office/drawing/2014/main" id="{BB777B98-230F-4D56-A5BD-4E791113AE53}"/>
              </a:ext>
            </a:extLst>
          </p:cNvPr>
          <p:cNvPicPr>
            <a:picLocks noChangeAspect="1"/>
          </p:cNvPicPr>
          <p:nvPr/>
        </p:nvPicPr>
        <p:blipFill>
          <a:blip r:embed="rId2"/>
          <a:stretch>
            <a:fillRect/>
          </a:stretch>
        </p:blipFill>
        <p:spPr>
          <a:xfrm>
            <a:off x="260648" y="1131589"/>
            <a:ext cx="6192688" cy="3798861"/>
          </a:xfrm>
          <a:prstGeom prst="rect">
            <a:avLst/>
          </a:prstGeom>
        </p:spPr>
      </p:pic>
    </p:spTree>
    <p:extLst>
      <p:ext uri="{BB962C8B-B14F-4D97-AF65-F5344CB8AC3E}">
        <p14:creationId xmlns:p14="http://schemas.microsoft.com/office/powerpoint/2010/main" val="826278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拜占庭容错：</a:t>
            </a:r>
            <a:r>
              <a:rPr kumimoji="1" lang="en-US" altLang="zh-CN" b="1" dirty="0">
                <a:solidFill>
                  <a:schemeClr val="bg1"/>
                </a:solidFill>
                <a:latin typeface="宋体"/>
                <a:ea typeface="宋体"/>
                <a:cs typeface="宋体"/>
              </a:rPr>
              <a:t>3k</a:t>
            </a:r>
            <a:r>
              <a:rPr kumimoji="1" lang="zh-CN" altLang="en-US" b="1" dirty="0">
                <a:solidFill>
                  <a:schemeClr val="bg1"/>
                </a:solidFill>
                <a:latin typeface="宋体"/>
                <a:ea typeface="宋体"/>
                <a:cs typeface="宋体"/>
              </a:rPr>
              <a:t>进程无法</a:t>
            </a:r>
            <a:r>
              <a:rPr kumimoji="1" lang="en-US" altLang="zh-CN" b="1" dirty="0">
                <a:solidFill>
                  <a:schemeClr val="bg1"/>
                </a:solidFill>
                <a:latin typeface="宋体"/>
                <a:ea typeface="宋体"/>
                <a:cs typeface="宋体"/>
              </a:rPr>
              <a:t>k</a:t>
            </a:r>
            <a:r>
              <a:rPr kumimoji="1" lang="zh-CN" altLang="en-US" b="1" dirty="0">
                <a:solidFill>
                  <a:schemeClr val="bg1"/>
                </a:solidFill>
                <a:latin typeface="宋体"/>
                <a:ea typeface="宋体"/>
                <a:cs typeface="宋体"/>
              </a:rPr>
              <a:t>容错</a:t>
            </a:r>
          </a:p>
        </p:txBody>
      </p:sp>
      <p:pic>
        <p:nvPicPr>
          <p:cNvPr id="5" name="图片 4">
            <a:extLst>
              <a:ext uri="{FF2B5EF4-FFF2-40B4-BE49-F238E27FC236}">
                <a16:creationId xmlns:a16="http://schemas.microsoft.com/office/drawing/2014/main" id="{BD560BF7-35C2-4FF1-8433-A540DBF1379E}"/>
              </a:ext>
            </a:extLst>
          </p:cNvPr>
          <p:cNvPicPr>
            <a:picLocks noChangeAspect="1"/>
          </p:cNvPicPr>
          <p:nvPr/>
        </p:nvPicPr>
        <p:blipFill>
          <a:blip r:embed="rId3"/>
          <a:stretch>
            <a:fillRect/>
          </a:stretch>
        </p:blipFill>
        <p:spPr>
          <a:xfrm>
            <a:off x="332656" y="1347614"/>
            <a:ext cx="6048673" cy="3439918"/>
          </a:xfrm>
          <a:prstGeom prst="rect">
            <a:avLst/>
          </a:prstGeom>
        </p:spPr>
      </p:pic>
      <p:sp>
        <p:nvSpPr>
          <p:cNvPr id="6" name="文本框 2">
            <a:extLst>
              <a:ext uri="{FF2B5EF4-FFF2-40B4-BE49-F238E27FC236}">
                <a16:creationId xmlns:a16="http://schemas.microsoft.com/office/drawing/2014/main" id="{943AA09D-C9BE-4599-802C-B83D6E918CA9}"/>
              </a:ext>
            </a:extLst>
          </p:cNvPr>
          <p:cNvSpPr txBox="1"/>
          <p:nvPr/>
        </p:nvSpPr>
        <p:spPr>
          <a:xfrm>
            <a:off x="188641" y="4270582"/>
            <a:ext cx="6048672" cy="369332"/>
          </a:xfrm>
          <a:prstGeom prst="rect">
            <a:avLst/>
          </a:prstGeom>
          <a:noFill/>
        </p:spPr>
        <p:txBody>
          <a:bodyPr wrap="square" rtlCol="0">
            <a:spAutoFit/>
          </a:bodyPr>
          <a:lstStyle/>
          <a:p>
            <a:pPr algn="ctr"/>
            <a:r>
              <a:rPr lang="zh-CN" altLang="en-US" b="1" dirty="0">
                <a:solidFill>
                  <a:srgbClr val="FF0000"/>
                </a:solidFill>
              </a:rPr>
              <a:t>无法达成共识！</a:t>
            </a:r>
          </a:p>
        </p:txBody>
      </p:sp>
    </p:spTree>
    <p:extLst>
      <p:ext uri="{BB962C8B-B14F-4D97-AF65-F5344CB8AC3E}">
        <p14:creationId xmlns:p14="http://schemas.microsoft.com/office/powerpoint/2010/main" val="1819867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拜占庭容错：</a:t>
            </a:r>
            <a:r>
              <a:rPr kumimoji="1" lang="en-US" altLang="zh-CN" b="1" dirty="0">
                <a:solidFill>
                  <a:schemeClr val="bg1"/>
                </a:solidFill>
                <a:latin typeface="宋体"/>
                <a:ea typeface="宋体"/>
                <a:cs typeface="宋体"/>
              </a:rPr>
              <a:t>3k+1</a:t>
            </a:r>
            <a:r>
              <a:rPr kumimoji="1" lang="zh-CN" altLang="en-US" b="1" dirty="0">
                <a:solidFill>
                  <a:schemeClr val="bg1"/>
                </a:solidFill>
                <a:latin typeface="宋体"/>
                <a:ea typeface="宋体"/>
                <a:cs typeface="宋体"/>
              </a:rPr>
              <a:t>进程</a:t>
            </a:r>
          </a:p>
        </p:txBody>
      </p:sp>
      <p:pic>
        <p:nvPicPr>
          <p:cNvPr id="6" name="图片 5">
            <a:extLst>
              <a:ext uri="{FF2B5EF4-FFF2-40B4-BE49-F238E27FC236}">
                <a16:creationId xmlns:a16="http://schemas.microsoft.com/office/drawing/2014/main" id="{29EF5855-3141-468E-B39D-03A591BA0D59}"/>
              </a:ext>
            </a:extLst>
          </p:cNvPr>
          <p:cNvPicPr>
            <a:picLocks noChangeAspect="1"/>
          </p:cNvPicPr>
          <p:nvPr/>
        </p:nvPicPr>
        <p:blipFill>
          <a:blip r:embed="rId2"/>
          <a:stretch>
            <a:fillRect/>
          </a:stretch>
        </p:blipFill>
        <p:spPr>
          <a:xfrm>
            <a:off x="188640" y="1203598"/>
            <a:ext cx="6281923" cy="3744416"/>
          </a:xfrm>
          <a:prstGeom prst="rect">
            <a:avLst/>
          </a:prstGeom>
        </p:spPr>
      </p:pic>
    </p:spTree>
    <p:extLst>
      <p:ext uri="{BB962C8B-B14F-4D97-AF65-F5344CB8AC3E}">
        <p14:creationId xmlns:p14="http://schemas.microsoft.com/office/powerpoint/2010/main" val="1597428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357413-D3BC-481E-A43D-6E67CF6C3CE6}"/>
              </a:ext>
            </a:extLst>
          </p:cNvPr>
          <p:cNvSpPr txBox="1"/>
          <p:nvPr/>
        </p:nvSpPr>
        <p:spPr>
          <a:xfrm>
            <a:off x="-23718" y="762258"/>
            <a:ext cx="6261030"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背景</a:t>
            </a:r>
          </a:p>
        </p:txBody>
      </p:sp>
      <p:pic>
        <p:nvPicPr>
          <p:cNvPr id="19458" name="Picture 2" descr="âåºåé¾ç³»ç»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1275606"/>
            <a:ext cx="5544616" cy="332677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556792" y="4638169"/>
            <a:ext cx="4176464" cy="338554"/>
          </a:xfrm>
          <a:prstGeom prst="rect">
            <a:avLst/>
          </a:prstGeom>
          <a:solidFill>
            <a:schemeClr val="tx1"/>
          </a:solidFill>
        </p:spPr>
        <p:txBody>
          <a:bodyPr wrap="square" rtlCol="0">
            <a:spAutoFit/>
          </a:bodyPr>
          <a:lstStyle/>
          <a:p>
            <a:r>
              <a:rPr lang="zh-CN" altLang="en-US" sz="1600" b="1" dirty="0">
                <a:solidFill>
                  <a:srgbClr val="FFFF00"/>
                </a:solidFill>
              </a:rPr>
              <a:t>分布式系统的设计目标之一是允许部分失效。</a:t>
            </a:r>
          </a:p>
        </p:txBody>
      </p:sp>
    </p:spTree>
    <p:extLst>
      <p:ext uri="{BB962C8B-B14F-4D97-AF65-F5344CB8AC3E}">
        <p14:creationId xmlns:p14="http://schemas.microsoft.com/office/powerpoint/2010/main" val="2031106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拜占庭共识协议</a:t>
            </a:r>
            <a:r>
              <a:rPr kumimoji="1" lang="en-US" altLang="zh-CN" b="1" dirty="0">
                <a:solidFill>
                  <a:schemeClr val="bg1"/>
                </a:solidFill>
                <a:latin typeface="宋体"/>
                <a:ea typeface="宋体"/>
                <a:cs typeface="宋体"/>
              </a:rPr>
              <a:t>PBFT</a:t>
            </a:r>
            <a:endParaRPr kumimoji="1" lang="zh-CN" altLang="en-US" b="1" dirty="0">
              <a:solidFill>
                <a:schemeClr val="bg1"/>
              </a:solidFill>
              <a:latin typeface="宋体"/>
              <a:ea typeface="宋体"/>
              <a:cs typeface="宋体"/>
            </a:endParaRPr>
          </a:p>
        </p:txBody>
      </p:sp>
      <p:pic>
        <p:nvPicPr>
          <p:cNvPr id="6" name="图片 5">
            <a:extLst>
              <a:ext uri="{FF2B5EF4-FFF2-40B4-BE49-F238E27FC236}">
                <a16:creationId xmlns:a16="http://schemas.microsoft.com/office/drawing/2014/main" id="{BB777B98-230F-4D56-A5BD-4E791113AE53}"/>
              </a:ext>
            </a:extLst>
          </p:cNvPr>
          <p:cNvPicPr>
            <a:picLocks noChangeAspect="1"/>
          </p:cNvPicPr>
          <p:nvPr/>
        </p:nvPicPr>
        <p:blipFill rotWithShape="1">
          <a:blip r:embed="rId2"/>
          <a:srcRect b="60194"/>
          <a:stretch/>
        </p:blipFill>
        <p:spPr>
          <a:xfrm>
            <a:off x="1124744" y="3341544"/>
            <a:ext cx="5490610" cy="1340731"/>
          </a:xfrm>
          <a:prstGeom prst="rect">
            <a:avLst/>
          </a:prstGeom>
        </p:spPr>
      </p:pic>
      <p:sp>
        <p:nvSpPr>
          <p:cNvPr id="5" name="圆角矩形 1">
            <a:extLst>
              <a:ext uri="{FF2B5EF4-FFF2-40B4-BE49-F238E27FC236}">
                <a16:creationId xmlns:a16="http://schemas.microsoft.com/office/drawing/2014/main" id="{1586ADC9-24A2-4A03-8A14-5EE83CA4924B}"/>
              </a:ext>
            </a:extLst>
          </p:cNvPr>
          <p:cNvSpPr/>
          <p:nvPr/>
        </p:nvSpPr>
        <p:spPr>
          <a:xfrm>
            <a:off x="256547" y="1578259"/>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Practical</a:t>
            </a:r>
            <a:r>
              <a:rPr lang="zh-CN" altLang="en-US" sz="1600" b="1" dirty="0">
                <a:solidFill>
                  <a:schemeClr val="tx1"/>
                </a:solidFill>
              </a:rPr>
              <a:t>的系统假设和协议性能</a:t>
            </a:r>
            <a:endParaRPr lang="en-US" altLang="zh-CN" sz="1600" b="1" dirty="0">
              <a:solidFill>
                <a:schemeClr val="tx1"/>
              </a:solidFill>
            </a:endParaRPr>
          </a:p>
        </p:txBody>
      </p:sp>
      <p:sp>
        <p:nvSpPr>
          <p:cNvPr id="7" name="圆角矩形 2">
            <a:extLst>
              <a:ext uri="{FF2B5EF4-FFF2-40B4-BE49-F238E27FC236}">
                <a16:creationId xmlns:a16="http://schemas.microsoft.com/office/drawing/2014/main" id="{9BEB894B-E9E8-41ED-BDE4-36081E6DBADC}"/>
              </a:ext>
            </a:extLst>
          </p:cNvPr>
          <p:cNvSpPr/>
          <p:nvPr/>
        </p:nvSpPr>
        <p:spPr>
          <a:xfrm>
            <a:off x="260648" y="1938299"/>
            <a:ext cx="6260595" cy="1008112"/>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30000"/>
              </a:lnSpc>
              <a:buFont typeface="Arial" panose="020B0604020202020204" pitchFamily="34" charset="0"/>
              <a:buChar char="•"/>
            </a:pPr>
            <a:r>
              <a:rPr lang="en-US" altLang="zh-CN" sz="1600" dirty="0">
                <a:solidFill>
                  <a:schemeClr val="tx1"/>
                </a:solidFill>
              </a:rPr>
              <a:t>A faulty server is assumed to exhibit arbitrary behavior</a:t>
            </a:r>
            <a:r>
              <a:rPr lang="zh-CN" altLang="en-US" sz="1600" dirty="0">
                <a:solidFill>
                  <a:schemeClr val="tx1"/>
                </a:solidFill>
              </a:rPr>
              <a:t>；</a:t>
            </a:r>
          </a:p>
          <a:p>
            <a:pPr marL="285750" lvl="1" indent="-285750">
              <a:lnSpc>
                <a:spcPct val="130000"/>
              </a:lnSpc>
              <a:buFont typeface="Arial" panose="020B0604020202020204" pitchFamily="34" charset="0"/>
              <a:buChar char="•"/>
            </a:pPr>
            <a:r>
              <a:rPr lang="en-US" altLang="zh-CN" sz="1600" dirty="0">
                <a:solidFill>
                  <a:schemeClr val="tx1"/>
                </a:solidFill>
              </a:rPr>
              <a:t>Messages may be </a:t>
            </a:r>
            <a:r>
              <a:rPr lang="en-US" altLang="zh-CN" sz="1600" dirty="0">
                <a:solidFill>
                  <a:srgbClr val="0533F9"/>
                </a:solidFill>
              </a:rPr>
              <a:t>lost, delayed</a:t>
            </a:r>
            <a:r>
              <a:rPr lang="en-US" altLang="zh-CN" sz="1600" dirty="0">
                <a:solidFill>
                  <a:schemeClr val="tx1"/>
                </a:solidFill>
              </a:rPr>
              <a:t>, and received </a:t>
            </a:r>
            <a:r>
              <a:rPr lang="en-US" altLang="zh-CN" sz="1600" dirty="0">
                <a:solidFill>
                  <a:srgbClr val="0533F9"/>
                </a:solidFill>
              </a:rPr>
              <a:t>out of order</a:t>
            </a:r>
            <a:r>
              <a:rPr lang="zh-CN" altLang="en-US" sz="1600" dirty="0">
                <a:solidFill>
                  <a:schemeClr val="tx1"/>
                </a:solidFill>
              </a:rPr>
              <a:t>；</a:t>
            </a:r>
          </a:p>
          <a:p>
            <a:pPr marL="285750" lvl="1" indent="-285750">
              <a:lnSpc>
                <a:spcPct val="130000"/>
              </a:lnSpc>
              <a:buFont typeface="Arial" panose="020B0604020202020204" pitchFamily="34" charset="0"/>
              <a:buChar char="•"/>
            </a:pPr>
            <a:r>
              <a:rPr lang="en-US" altLang="zh-CN" sz="1600" dirty="0">
                <a:solidFill>
                  <a:schemeClr val="tx1"/>
                </a:solidFill>
              </a:rPr>
              <a:t>A message’s sender is identifiable (having messages signed).</a:t>
            </a:r>
          </a:p>
        </p:txBody>
      </p:sp>
      <p:sp>
        <p:nvSpPr>
          <p:cNvPr id="2" name="Rectangle 1">
            <a:extLst>
              <a:ext uri="{FF2B5EF4-FFF2-40B4-BE49-F238E27FC236}">
                <a16:creationId xmlns:a16="http://schemas.microsoft.com/office/drawing/2014/main" id="{923FCA9F-696B-43F8-BF55-D500D8813D49}"/>
              </a:ext>
            </a:extLst>
          </p:cNvPr>
          <p:cNvSpPr/>
          <p:nvPr/>
        </p:nvSpPr>
        <p:spPr>
          <a:xfrm>
            <a:off x="296652" y="1131590"/>
            <a:ext cx="6444716" cy="307777"/>
          </a:xfrm>
          <a:prstGeom prst="rect">
            <a:avLst/>
          </a:prstGeom>
        </p:spPr>
        <p:txBody>
          <a:bodyPr wrap="square">
            <a:spAutoFit/>
          </a:bodyPr>
          <a:lstStyle/>
          <a:p>
            <a:r>
              <a:rPr lang="en-US" sz="1400" dirty="0">
                <a:solidFill>
                  <a:srgbClr val="FFFF00"/>
                </a:solidFill>
              </a:rPr>
              <a:t>Miguel Castro, Barbara </a:t>
            </a:r>
            <a:r>
              <a:rPr lang="en-US" sz="1400" dirty="0" err="1">
                <a:solidFill>
                  <a:srgbClr val="FFFF00"/>
                </a:solidFill>
              </a:rPr>
              <a:t>Liskov</a:t>
            </a:r>
            <a:r>
              <a:rPr lang="en-US" sz="1400" dirty="0">
                <a:solidFill>
                  <a:srgbClr val="FFFF00"/>
                </a:solidFill>
              </a:rPr>
              <a:t>: Practical Byzantine Fault Tolerance. OSDI 1999</a:t>
            </a:r>
          </a:p>
        </p:txBody>
      </p:sp>
      <p:sp>
        <p:nvSpPr>
          <p:cNvPr id="8" name="圆角矩形 1">
            <a:extLst>
              <a:ext uri="{FF2B5EF4-FFF2-40B4-BE49-F238E27FC236}">
                <a16:creationId xmlns:a16="http://schemas.microsoft.com/office/drawing/2014/main" id="{7A5C4E19-529B-4D26-B0E7-2EB7B40EA325}"/>
              </a:ext>
            </a:extLst>
          </p:cNvPr>
          <p:cNvSpPr/>
          <p:nvPr/>
        </p:nvSpPr>
        <p:spPr>
          <a:xfrm>
            <a:off x="9440" y="3388694"/>
            <a:ext cx="1054350" cy="124642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b="1" dirty="0">
                <a:solidFill>
                  <a:schemeClr val="tx1"/>
                </a:solidFill>
              </a:rPr>
              <a:t>前面</a:t>
            </a:r>
            <a:r>
              <a:rPr lang="en-US" altLang="zh-CN" sz="1400" b="1" dirty="0">
                <a:solidFill>
                  <a:schemeClr val="tx1"/>
                </a:solidFill>
              </a:rPr>
              <a:t>BFT</a:t>
            </a:r>
            <a:r>
              <a:rPr lang="zh-CN" altLang="en-US" sz="1400" b="1" dirty="0">
                <a:solidFill>
                  <a:schemeClr val="tx1"/>
                </a:solidFill>
              </a:rPr>
              <a:t>协议的</a:t>
            </a:r>
            <a:endParaRPr lang="en-US" altLang="zh-CN" sz="1400" b="1" dirty="0">
              <a:solidFill>
                <a:schemeClr val="tx1"/>
              </a:solidFill>
            </a:endParaRPr>
          </a:p>
          <a:p>
            <a:pPr>
              <a:lnSpc>
                <a:spcPct val="150000"/>
              </a:lnSpc>
            </a:pPr>
            <a:r>
              <a:rPr lang="zh-CN" altLang="en-US" sz="1400" b="1" dirty="0">
                <a:solidFill>
                  <a:schemeClr val="tx1"/>
                </a:solidFill>
              </a:rPr>
              <a:t>假设</a:t>
            </a:r>
            <a:endParaRPr lang="en-US" altLang="zh-CN" sz="1400" b="1" dirty="0">
              <a:solidFill>
                <a:schemeClr val="tx1"/>
              </a:solidFill>
            </a:endParaRPr>
          </a:p>
        </p:txBody>
      </p:sp>
    </p:spTree>
    <p:extLst>
      <p:ext uri="{BB962C8B-B14F-4D97-AF65-F5344CB8AC3E}">
        <p14:creationId xmlns:p14="http://schemas.microsoft.com/office/powerpoint/2010/main" val="2795778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en-US" altLang="zh-CN" b="1" dirty="0">
                <a:solidFill>
                  <a:schemeClr val="bg1"/>
                </a:solidFill>
                <a:latin typeface="宋体"/>
                <a:ea typeface="宋体"/>
                <a:cs typeface="宋体"/>
              </a:rPr>
              <a:t>CAP</a:t>
            </a:r>
            <a:r>
              <a:rPr kumimoji="1" lang="zh-CN" altLang="en-US" b="1" dirty="0">
                <a:solidFill>
                  <a:schemeClr val="bg1"/>
                </a:solidFill>
                <a:latin typeface="宋体"/>
                <a:ea typeface="宋体"/>
                <a:cs typeface="宋体"/>
              </a:rPr>
              <a:t>：一致性、可用性、分区容错性</a:t>
            </a: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707654"/>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CAP</a:t>
            </a:r>
          </a:p>
        </p:txBody>
      </p:sp>
      <p:pic>
        <p:nvPicPr>
          <p:cNvPr id="4" name="图片 3"/>
          <p:cNvPicPr>
            <a:picLocks noChangeAspect="1"/>
          </p:cNvPicPr>
          <p:nvPr/>
        </p:nvPicPr>
        <p:blipFill>
          <a:blip r:embed="rId3"/>
          <a:stretch>
            <a:fillRect/>
          </a:stretch>
        </p:blipFill>
        <p:spPr>
          <a:xfrm>
            <a:off x="188640" y="2107259"/>
            <a:ext cx="6480720" cy="1715246"/>
          </a:xfrm>
          <a:prstGeom prst="rect">
            <a:avLst/>
          </a:prstGeom>
        </p:spPr>
      </p:pic>
      <p:sp>
        <p:nvSpPr>
          <p:cNvPr id="5" name="圆角矩形 4">
            <a:extLst>
              <a:ext uri="{FF2B5EF4-FFF2-40B4-BE49-F238E27FC236}">
                <a16:creationId xmlns:a16="http://schemas.microsoft.com/office/drawing/2014/main" id="{C179E088-3BE9-468B-8EB2-EC3F47363B77}"/>
              </a:ext>
            </a:extLst>
          </p:cNvPr>
          <p:cNvSpPr/>
          <p:nvPr/>
        </p:nvSpPr>
        <p:spPr>
          <a:xfrm>
            <a:off x="186614" y="3862070"/>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结论</a:t>
            </a:r>
            <a:endParaRPr lang="en-US" altLang="zh-CN" sz="1600" b="1" dirty="0">
              <a:solidFill>
                <a:schemeClr val="tx1"/>
              </a:solidFill>
            </a:endParaRPr>
          </a:p>
        </p:txBody>
      </p:sp>
      <p:sp>
        <p:nvSpPr>
          <p:cNvPr id="6" name="矩形 5">
            <a:extLst>
              <a:ext uri="{FF2B5EF4-FFF2-40B4-BE49-F238E27FC236}">
                <a16:creationId xmlns:a16="http://schemas.microsoft.com/office/drawing/2014/main" id="{525C5B8A-B081-44F7-8D81-730E0C0886AC}"/>
              </a:ext>
            </a:extLst>
          </p:cNvPr>
          <p:cNvSpPr/>
          <p:nvPr/>
        </p:nvSpPr>
        <p:spPr>
          <a:xfrm>
            <a:off x="188640" y="4227934"/>
            <a:ext cx="6478694" cy="69551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b="1" dirty="0">
                <a:solidFill>
                  <a:srgbClr val="FFFF00"/>
                </a:solidFill>
              </a:rPr>
              <a:t>在会出现通信失效的网络环境下，实现一个具有原子读写的共享内存同时又保证每一个请求都得到响应是非常困难的。</a:t>
            </a:r>
            <a:endParaRPr lang="en-US" altLang="zh-CN" sz="1400" b="1" dirty="0">
              <a:solidFill>
                <a:srgbClr val="FFFF00"/>
              </a:solidFill>
            </a:endParaRPr>
          </a:p>
        </p:txBody>
      </p:sp>
      <p:sp>
        <p:nvSpPr>
          <p:cNvPr id="7" name="Rectangle 6">
            <a:extLst>
              <a:ext uri="{FF2B5EF4-FFF2-40B4-BE49-F238E27FC236}">
                <a16:creationId xmlns:a16="http://schemas.microsoft.com/office/drawing/2014/main" id="{C35C2428-86C4-4F9E-918E-3B486F902235}"/>
              </a:ext>
            </a:extLst>
          </p:cNvPr>
          <p:cNvSpPr/>
          <p:nvPr/>
        </p:nvSpPr>
        <p:spPr>
          <a:xfrm>
            <a:off x="440668" y="1294874"/>
            <a:ext cx="6226666" cy="430887"/>
          </a:xfrm>
          <a:prstGeom prst="rect">
            <a:avLst/>
          </a:prstGeom>
        </p:spPr>
        <p:txBody>
          <a:bodyPr wrap="square">
            <a:spAutoFit/>
          </a:bodyPr>
          <a:lstStyle/>
          <a:p>
            <a:r>
              <a:rPr lang="en-US" sz="1100" dirty="0">
                <a:solidFill>
                  <a:srgbClr val="FFFF00"/>
                </a:solidFill>
              </a:rPr>
              <a:t>Gilbert S. and </a:t>
            </a:r>
            <a:r>
              <a:rPr lang="en-US" sz="1100" b="1" dirty="0">
                <a:solidFill>
                  <a:srgbClr val="FD5D00"/>
                </a:solidFill>
              </a:rPr>
              <a:t>Lynch N.</a:t>
            </a:r>
            <a:r>
              <a:rPr lang="en-US" sz="1100" dirty="0">
                <a:solidFill>
                  <a:srgbClr val="FF0000"/>
                </a:solidFill>
              </a:rPr>
              <a:t> </a:t>
            </a:r>
            <a:r>
              <a:rPr lang="en-US" sz="1100" dirty="0">
                <a:solidFill>
                  <a:srgbClr val="FFFF00"/>
                </a:solidFill>
              </a:rPr>
              <a:t>Brewer’s Conjecture and the Feasibility of Consistent, Available,</a:t>
            </a:r>
            <a:br>
              <a:rPr lang="en-US" sz="1100" dirty="0">
                <a:solidFill>
                  <a:srgbClr val="FFFF00"/>
                </a:solidFill>
              </a:rPr>
            </a:br>
            <a:r>
              <a:rPr lang="en-US" sz="1100" dirty="0">
                <a:solidFill>
                  <a:srgbClr val="FFFF00"/>
                </a:solidFill>
              </a:rPr>
              <a:t>Partition-tolerant Web Services. </a:t>
            </a:r>
            <a:r>
              <a:rPr lang="en-US" sz="1100" i="1" dirty="0">
                <a:solidFill>
                  <a:srgbClr val="FFFF00"/>
                </a:solidFill>
              </a:rPr>
              <a:t>ACM SIGACT News</a:t>
            </a:r>
            <a:r>
              <a:rPr lang="en-US" sz="1100" dirty="0">
                <a:solidFill>
                  <a:srgbClr val="FFFF00"/>
                </a:solidFill>
              </a:rPr>
              <a:t> 2002</a:t>
            </a:r>
            <a:r>
              <a:rPr lang="en-US" sz="900" dirty="0">
                <a:solidFill>
                  <a:srgbClr val="FFFF00"/>
                </a:solidFill>
              </a:rPr>
              <a:t> </a:t>
            </a:r>
          </a:p>
        </p:txBody>
      </p:sp>
      <p:sp>
        <p:nvSpPr>
          <p:cNvPr id="8" name="Rectangle 7">
            <a:extLst>
              <a:ext uri="{FF2B5EF4-FFF2-40B4-BE49-F238E27FC236}">
                <a16:creationId xmlns:a16="http://schemas.microsoft.com/office/drawing/2014/main" id="{2F950508-0F48-4A9E-9ECB-856EFAE46411}"/>
              </a:ext>
            </a:extLst>
          </p:cNvPr>
          <p:cNvSpPr/>
          <p:nvPr/>
        </p:nvSpPr>
        <p:spPr>
          <a:xfrm>
            <a:off x="440668" y="1071572"/>
            <a:ext cx="6156684" cy="261610"/>
          </a:xfrm>
          <a:prstGeom prst="rect">
            <a:avLst/>
          </a:prstGeom>
        </p:spPr>
        <p:txBody>
          <a:bodyPr wrap="square">
            <a:spAutoFit/>
          </a:bodyPr>
          <a:lstStyle/>
          <a:p>
            <a:r>
              <a:rPr lang="en-US" sz="1100" dirty="0">
                <a:solidFill>
                  <a:srgbClr val="FFFF00"/>
                </a:solidFill>
              </a:rPr>
              <a:t>Fox A. and Brewer E. Harvest, Yield, and Scalable Tolerant Systems. </a:t>
            </a:r>
            <a:r>
              <a:rPr lang="en-US" sz="1100" dirty="0" err="1">
                <a:solidFill>
                  <a:srgbClr val="FFFF00"/>
                </a:solidFill>
              </a:rPr>
              <a:t>HotOS</a:t>
            </a:r>
            <a:r>
              <a:rPr lang="en-US" sz="1100" dirty="0">
                <a:solidFill>
                  <a:srgbClr val="FFFF00"/>
                </a:solidFill>
              </a:rPr>
              <a:t> 1999</a:t>
            </a:r>
          </a:p>
        </p:txBody>
      </p:sp>
      <p:sp>
        <p:nvSpPr>
          <p:cNvPr id="9" name="Rectangle 8">
            <a:extLst>
              <a:ext uri="{FF2B5EF4-FFF2-40B4-BE49-F238E27FC236}">
                <a16:creationId xmlns:a16="http://schemas.microsoft.com/office/drawing/2014/main" id="{09F3EE95-50E7-40B8-8C6C-6CFF65B83C09}"/>
              </a:ext>
            </a:extLst>
          </p:cNvPr>
          <p:cNvSpPr/>
          <p:nvPr/>
        </p:nvSpPr>
        <p:spPr>
          <a:xfrm>
            <a:off x="1628800" y="4830420"/>
            <a:ext cx="2924944" cy="261610"/>
          </a:xfrm>
          <a:prstGeom prst="rect">
            <a:avLst/>
          </a:prstGeom>
          <a:ln>
            <a:noFill/>
          </a:ln>
        </p:spPr>
        <p:txBody>
          <a:bodyPr wrap="square">
            <a:spAutoFit/>
          </a:bodyPr>
          <a:lstStyle/>
          <a:p>
            <a:r>
              <a:rPr lang="en-US" sz="1100" dirty="0">
                <a:solidFill>
                  <a:schemeClr val="bg1"/>
                </a:solidFill>
              </a:rPr>
              <a:t>Consensus vs. </a:t>
            </a:r>
            <a:r>
              <a:rPr lang="en-US" altLang="zh-CN" sz="1100" dirty="0">
                <a:solidFill>
                  <a:schemeClr val="bg1"/>
                </a:solidFill>
              </a:rPr>
              <a:t>Consistency</a:t>
            </a:r>
            <a:r>
              <a:rPr lang="zh-CN" altLang="en-US" sz="1100" dirty="0">
                <a:solidFill>
                  <a:schemeClr val="bg1"/>
                </a:solidFill>
              </a:rPr>
              <a:t>？</a:t>
            </a:r>
            <a:r>
              <a:rPr lang="en-US" altLang="zh-CN" sz="1100" dirty="0">
                <a:solidFill>
                  <a:schemeClr val="bg1"/>
                </a:solidFill>
              </a:rPr>
              <a:t>Which weaker?</a:t>
            </a:r>
            <a:endParaRPr lang="en-US" sz="1100" dirty="0">
              <a:solidFill>
                <a:schemeClr val="bg1"/>
              </a:solidFill>
            </a:endParaRPr>
          </a:p>
        </p:txBody>
      </p:sp>
    </p:spTree>
    <p:extLst>
      <p:ext uri="{BB962C8B-B14F-4D97-AF65-F5344CB8AC3E}">
        <p14:creationId xmlns:p14="http://schemas.microsoft.com/office/powerpoint/2010/main" val="681163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故障检测 </a:t>
            </a:r>
            <a:r>
              <a:rPr kumimoji="1" lang="en-US" altLang="zh-CN" b="1" dirty="0">
                <a:solidFill>
                  <a:schemeClr val="bg1"/>
                </a:solidFill>
                <a:latin typeface="宋体"/>
                <a:ea typeface="宋体"/>
                <a:cs typeface="宋体"/>
              </a:rPr>
              <a:t>Failure Detection</a:t>
            </a:r>
            <a:endParaRPr kumimoji="1" lang="zh-CN" altLang="en-US" b="1" dirty="0">
              <a:solidFill>
                <a:schemeClr val="bg1"/>
              </a:solidFill>
              <a:latin typeface="宋体"/>
              <a:ea typeface="宋体"/>
              <a:cs typeface="宋体"/>
            </a:endParaRP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337216"/>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问题</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188640" y="1725217"/>
            <a:ext cx="6480719" cy="773865"/>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我们如何可靠地检测一个进程是否失效了？</a:t>
            </a:r>
            <a:endParaRPr lang="en-US" altLang="zh-CN" sz="1600" dirty="0">
              <a:solidFill>
                <a:schemeClr val="tx1"/>
              </a:solidFill>
            </a:endParaRPr>
          </a:p>
          <a:p>
            <a:pPr>
              <a:lnSpc>
                <a:spcPct val="150000"/>
              </a:lnSpc>
            </a:pPr>
            <a:r>
              <a:rPr lang="zh-CN" altLang="en-US" sz="1600" dirty="0">
                <a:solidFill>
                  <a:schemeClr val="tx1"/>
                </a:solidFill>
              </a:rPr>
              <a:t>基本方法：</a:t>
            </a:r>
            <a:r>
              <a:rPr lang="en-US" altLang="zh-CN" sz="1600" dirty="0">
                <a:solidFill>
                  <a:schemeClr val="tx1"/>
                </a:solidFill>
              </a:rPr>
              <a:t>timeout</a:t>
            </a:r>
            <a:r>
              <a:rPr lang="zh-CN" altLang="en-US" sz="1600" dirty="0">
                <a:solidFill>
                  <a:schemeClr val="tx1"/>
                </a:solidFill>
              </a:rPr>
              <a:t>机制（主动查询 </a:t>
            </a:r>
            <a:r>
              <a:rPr lang="en-US" altLang="zh-CN" sz="1600" dirty="0">
                <a:solidFill>
                  <a:schemeClr val="tx1"/>
                </a:solidFill>
              </a:rPr>
              <a:t>vs. </a:t>
            </a:r>
            <a:r>
              <a:rPr lang="zh-CN" altLang="en-US" sz="1600" dirty="0">
                <a:solidFill>
                  <a:schemeClr val="tx1"/>
                </a:solidFill>
              </a:rPr>
              <a:t>被动等待）</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188639" y="2517305"/>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通用模型</a:t>
            </a:r>
            <a:endParaRPr lang="en-US" altLang="zh-CN" sz="1600" b="1" dirty="0">
              <a:solidFill>
                <a:schemeClr val="tx1"/>
              </a:solidFill>
            </a:endParaRPr>
          </a:p>
        </p:txBody>
      </p:sp>
      <p:pic>
        <p:nvPicPr>
          <p:cNvPr id="6" name="图片 5"/>
          <p:cNvPicPr>
            <a:picLocks noChangeAspect="1"/>
          </p:cNvPicPr>
          <p:nvPr/>
        </p:nvPicPr>
        <p:blipFill>
          <a:blip r:embed="rId3"/>
          <a:stretch>
            <a:fillRect/>
          </a:stretch>
        </p:blipFill>
        <p:spPr>
          <a:xfrm>
            <a:off x="188639" y="2911374"/>
            <a:ext cx="6480720" cy="1302287"/>
          </a:xfrm>
          <a:prstGeom prst="rect">
            <a:avLst/>
          </a:prstGeom>
        </p:spPr>
      </p:pic>
      <p:sp>
        <p:nvSpPr>
          <p:cNvPr id="7" name="圆角矩形 6">
            <a:extLst>
              <a:ext uri="{FF2B5EF4-FFF2-40B4-BE49-F238E27FC236}">
                <a16:creationId xmlns:a16="http://schemas.microsoft.com/office/drawing/2014/main" id="{C179E088-3BE9-468B-8EB2-EC3F47363B77}"/>
              </a:ext>
            </a:extLst>
          </p:cNvPr>
          <p:cNvSpPr/>
          <p:nvPr/>
        </p:nvSpPr>
        <p:spPr>
          <a:xfrm>
            <a:off x="188639" y="4247690"/>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同步系统 </a:t>
            </a:r>
            <a:r>
              <a:rPr lang="en-US" altLang="zh-CN" sz="1600" b="1" dirty="0">
                <a:solidFill>
                  <a:schemeClr val="tx1"/>
                </a:solidFill>
              </a:rPr>
              <a:t>vs. </a:t>
            </a:r>
            <a:r>
              <a:rPr lang="zh-CN" altLang="en-US" sz="1600" b="1" dirty="0">
                <a:solidFill>
                  <a:schemeClr val="tx1"/>
                </a:solidFill>
              </a:rPr>
              <a:t>异步系统</a:t>
            </a:r>
            <a:endParaRPr lang="en-US" altLang="zh-CN" sz="1600" b="1" dirty="0">
              <a:solidFill>
                <a:schemeClr val="tx1"/>
              </a:solidFill>
            </a:endParaRPr>
          </a:p>
        </p:txBody>
      </p:sp>
    </p:spTree>
    <p:extLst>
      <p:ext uri="{BB962C8B-B14F-4D97-AF65-F5344CB8AC3E}">
        <p14:creationId xmlns:p14="http://schemas.microsoft.com/office/powerpoint/2010/main" val="447145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实际的失效检测</a:t>
            </a: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563638"/>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最终准确性</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177734" y="1955428"/>
            <a:ext cx="6491626" cy="2344514"/>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dirty="0">
                <a:solidFill>
                  <a:schemeClr val="tx1"/>
                </a:solidFill>
              </a:rPr>
              <a:t>如果 </a:t>
            </a:r>
            <a:r>
              <a:rPr lang="en-US" altLang="zh-CN" sz="1600" dirty="0">
                <a:solidFill>
                  <a:schemeClr val="tx1"/>
                </a:solidFill>
              </a:rPr>
              <a:t>P </a:t>
            </a:r>
            <a:r>
              <a:rPr lang="zh-CN" altLang="en-US" sz="1600" dirty="0">
                <a:solidFill>
                  <a:schemeClr val="tx1"/>
                </a:solidFill>
              </a:rPr>
              <a:t>没有在规定的时间 </a:t>
            </a:r>
            <a:r>
              <a:rPr lang="en-US" altLang="zh-CN" sz="1600" dirty="0">
                <a:solidFill>
                  <a:schemeClr val="tx1"/>
                </a:solidFill>
              </a:rPr>
              <a:t>t </a:t>
            </a:r>
            <a:r>
              <a:rPr lang="zh-CN" altLang="en-US" sz="1600" dirty="0">
                <a:solidFill>
                  <a:schemeClr val="tx1"/>
                </a:solidFill>
              </a:rPr>
              <a:t>内收到来自 </a:t>
            </a:r>
            <a:r>
              <a:rPr lang="en-US" altLang="zh-CN" sz="1600" dirty="0">
                <a:solidFill>
                  <a:schemeClr val="tx1"/>
                </a:solidFill>
              </a:rPr>
              <a:t>Q </a:t>
            </a:r>
            <a:r>
              <a:rPr lang="zh-CN" altLang="en-US" sz="1600" dirty="0">
                <a:solidFill>
                  <a:schemeClr val="tx1"/>
                </a:solidFill>
              </a:rPr>
              <a:t>的心跳信息： </a:t>
            </a:r>
            <a:r>
              <a:rPr lang="en-US" altLang="zh-CN" sz="1600" dirty="0">
                <a:solidFill>
                  <a:schemeClr val="tx1"/>
                </a:solidFill>
              </a:rPr>
              <a:t>P </a:t>
            </a:r>
            <a:r>
              <a:rPr lang="zh-CN" altLang="en-US" sz="1600" dirty="0">
                <a:solidFill>
                  <a:schemeClr val="tx1"/>
                </a:solidFill>
              </a:rPr>
              <a:t>怀疑 </a:t>
            </a:r>
            <a:r>
              <a:rPr lang="en-US" altLang="zh-CN" sz="1600" dirty="0">
                <a:solidFill>
                  <a:schemeClr val="tx1"/>
                </a:solidFill>
              </a:rPr>
              <a:t>Q</a:t>
            </a:r>
            <a:r>
              <a:rPr lang="zh-CN" altLang="en-US" sz="1600" dirty="0">
                <a:solidFill>
                  <a:schemeClr val="tx1"/>
                </a:solidFill>
              </a:rPr>
              <a:t>失效；</a:t>
            </a:r>
            <a:endParaRPr lang="en-US" altLang="zh-CN" sz="1600" dirty="0">
              <a:solidFill>
                <a:schemeClr val="tx1"/>
              </a:solidFill>
            </a:endParaRPr>
          </a:p>
          <a:p>
            <a:pPr marL="285750" indent="-285750">
              <a:lnSpc>
                <a:spcPct val="150000"/>
              </a:lnSpc>
              <a:buFont typeface="Wingdings" panose="05000000000000000000" pitchFamily="2" charset="2"/>
              <a:buChar char="p"/>
            </a:pPr>
            <a:r>
              <a:rPr lang="zh-CN" altLang="en-US" sz="1600" dirty="0">
                <a:solidFill>
                  <a:schemeClr val="tx1"/>
                </a:solidFill>
              </a:rPr>
              <a:t>如果 </a:t>
            </a:r>
            <a:r>
              <a:rPr lang="en-US" altLang="zh-CN" sz="1600" dirty="0">
                <a:solidFill>
                  <a:schemeClr val="tx1"/>
                </a:solidFill>
              </a:rPr>
              <a:t>Q </a:t>
            </a:r>
            <a:r>
              <a:rPr lang="zh-CN" altLang="en-US" sz="1600" dirty="0">
                <a:solidFill>
                  <a:schemeClr val="tx1"/>
                </a:solidFill>
              </a:rPr>
              <a:t>稍后发出消息：</a:t>
            </a:r>
            <a:endParaRPr lang="en-US" altLang="zh-CN" sz="1600" dirty="0">
              <a:solidFill>
                <a:schemeClr val="tx1"/>
              </a:solidFill>
            </a:endParaRPr>
          </a:p>
          <a:p>
            <a:pPr marL="742950" lvl="1" indent="-285750">
              <a:lnSpc>
                <a:spcPct val="150000"/>
              </a:lnSpc>
              <a:buFont typeface="Wingdings" panose="05000000000000000000" pitchFamily="2" charset="2"/>
              <a:buChar char="ü"/>
            </a:pPr>
            <a:r>
              <a:rPr lang="en-US" altLang="zh-CN" sz="1600" dirty="0">
                <a:solidFill>
                  <a:schemeClr val="tx1"/>
                </a:solidFill>
              </a:rPr>
              <a:t>P </a:t>
            </a:r>
            <a:r>
              <a:rPr lang="zh-CN" altLang="en-US" sz="1600" dirty="0">
                <a:solidFill>
                  <a:schemeClr val="tx1"/>
                </a:solidFill>
              </a:rPr>
              <a:t>停止怀疑 </a:t>
            </a:r>
            <a:r>
              <a:rPr lang="en-US" altLang="zh-CN" sz="1600" dirty="0">
                <a:solidFill>
                  <a:schemeClr val="tx1"/>
                </a:solidFill>
              </a:rPr>
              <a:t>Q</a:t>
            </a:r>
            <a:r>
              <a:rPr lang="zh-CN" altLang="en-US" sz="1600" dirty="0">
                <a:solidFill>
                  <a:schemeClr val="tx1"/>
                </a:solidFill>
              </a:rPr>
              <a:t>；</a:t>
            </a:r>
            <a:endParaRPr lang="en-US" altLang="zh-CN" sz="1600" dirty="0">
              <a:solidFill>
                <a:schemeClr val="tx1"/>
              </a:solidFill>
            </a:endParaRPr>
          </a:p>
          <a:p>
            <a:pPr marL="742950" lvl="1" indent="-285750">
              <a:lnSpc>
                <a:spcPct val="150000"/>
              </a:lnSpc>
              <a:buFont typeface="Wingdings" panose="05000000000000000000" pitchFamily="2" charset="2"/>
              <a:buChar char="ü"/>
            </a:pPr>
            <a:r>
              <a:rPr lang="en-US" altLang="zh-CN" sz="1600" dirty="0">
                <a:solidFill>
                  <a:schemeClr val="tx1"/>
                </a:solidFill>
              </a:rPr>
              <a:t>P </a:t>
            </a:r>
            <a:r>
              <a:rPr lang="zh-CN" altLang="en-US" sz="1600" dirty="0">
                <a:solidFill>
                  <a:schemeClr val="tx1"/>
                </a:solidFill>
              </a:rPr>
              <a:t>增加</a:t>
            </a:r>
            <a:r>
              <a:rPr lang="en-US" altLang="zh-CN" sz="1600" dirty="0">
                <a:solidFill>
                  <a:schemeClr val="tx1"/>
                </a:solidFill>
              </a:rPr>
              <a:t>timeout</a:t>
            </a:r>
            <a:r>
              <a:rPr lang="zh-CN" altLang="en-US" sz="1600" dirty="0">
                <a:solidFill>
                  <a:schemeClr val="tx1"/>
                </a:solidFill>
              </a:rPr>
              <a:t>的时间；</a:t>
            </a:r>
            <a:endParaRPr lang="en-US" altLang="zh-CN" sz="1600" dirty="0">
              <a:solidFill>
                <a:schemeClr val="tx1"/>
              </a:solidFill>
            </a:endParaRPr>
          </a:p>
          <a:p>
            <a:pPr marL="285750" indent="-285750">
              <a:lnSpc>
                <a:spcPct val="150000"/>
              </a:lnSpc>
              <a:buFont typeface="Wingdings" panose="05000000000000000000" pitchFamily="2" charset="2"/>
              <a:buChar char="p"/>
            </a:pPr>
            <a:r>
              <a:rPr lang="en-US" altLang="zh-CN" sz="1600" dirty="0">
                <a:solidFill>
                  <a:schemeClr val="tx1"/>
                </a:solidFill>
              </a:rPr>
              <a:t> </a:t>
            </a:r>
            <a:r>
              <a:rPr lang="zh-CN" altLang="en-US" sz="1600" dirty="0">
                <a:solidFill>
                  <a:schemeClr val="tx1"/>
                </a:solidFill>
              </a:rPr>
              <a:t>如果 </a:t>
            </a:r>
            <a:r>
              <a:rPr lang="en-US" altLang="zh-CN" sz="1600" dirty="0">
                <a:solidFill>
                  <a:schemeClr val="tx1"/>
                </a:solidFill>
              </a:rPr>
              <a:t>Q </a:t>
            </a:r>
            <a:r>
              <a:rPr lang="zh-CN" altLang="en-US" sz="1600" dirty="0">
                <a:solidFill>
                  <a:schemeClr val="tx1"/>
                </a:solidFill>
              </a:rPr>
              <a:t>确实宕机， </a:t>
            </a:r>
            <a:r>
              <a:rPr lang="en-US" altLang="zh-CN" sz="1600" dirty="0">
                <a:solidFill>
                  <a:schemeClr val="tx1"/>
                </a:solidFill>
              </a:rPr>
              <a:t>P </a:t>
            </a:r>
            <a:r>
              <a:rPr lang="zh-CN" altLang="en-US" sz="1600" dirty="0">
                <a:solidFill>
                  <a:schemeClr val="tx1"/>
                </a:solidFill>
              </a:rPr>
              <a:t>会一直怀疑  </a:t>
            </a:r>
            <a:r>
              <a:rPr lang="en-US" altLang="zh-CN" sz="1600" dirty="0">
                <a:solidFill>
                  <a:schemeClr val="tx1"/>
                </a:solidFill>
              </a:rPr>
              <a:t>Q;</a:t>
            </a:r>
          </a:p>
        </p:txBody>
      </p:sp>
      <p:sp>
        <p:nvSpPr>
          <p:cNvPr id="5" name="矩形 7">
            <a:extLst>
              <a:ext uri="{FF2B5EF4-FFF2-40B4-BE49-F238E27FC236}">
                <a16:creationId xmlns:a16="http://schemas.microsoft.com/office/drawing/2014/main" id="{FC2682B3-9603-4AAB-BA2A-04A4D3E7D580}"/>
              </a:ext>
            </a:extLst>
          </p:cNvPr>
          <p:cNvSpPr/>
          <p:nvPr/>
        </p:nvSpPr>
        <p:spPr>
          <a:xfrm>
            <a:off x="188639" y="4607730"/>
            <a:ext cx="6264696" cy="412292"/>
          </a:xfrm>
          <a:prstGeom prst="rect">
            <a:avLst/>
          </a:prstGeom>
        </p:spPr>
        <p:txBody>
          <a:bodyPr wrap="square">
            <a:spAutoFit/>
          </a:bodyPr>
          <a:lstStyle/>
          <a:p>
            <a:pPr algn="ctr">
              <a:lnSpc>
                <a:spcPct val="150000"/>
              </a:lnSpc>
            </a:pPr>
            <a:r>
              <a:rPr lang="en-US" altLang="zh-CN" sz="1600" dirty="0">
                <a:solidFill>
                  <a:schemeClr val="bg1"/>
                </a:solidFill>
              </a:rPr>
              <a:t>Timeout</a:t>
            </a:r>
            <a:r>
              <a:rPr lang="zh-CN" altLang="en-US" sz="1600" dirty="0">
                <a:solidFill>
                  <a:schemeClr val="bg1"/>
                </a:solidFill>
              </a:rPr>
              <a:t>不够好，但很难做得更好！</a:t>
            </a:r>
            <a:endParaRPr lang="en-US" altLang="zh-CN" sz="1600" dirty="0">
              <a:solidFill>
                <a:schemeClr val="bg1"/>
              </a:solidFill>
            </a:endParaRPr>
          </a:p>
        </p:txBody>
      </p:sp>
    </p:spTree>
    <p:extLst>
      <p:ext uri="{BB962C8B-B14F-4D97-AF65-F5344CB8AC3E}">
        <p14:creationId xmlns:p14="http://schemas.microsoft.com/office/powerpoint/2010/main" val="1786767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1628800" y="2499742"/>
            <a:ext cx="3522042" cy="420934"/>
            <a:chOff x="1156" y="1282"/>
            <a:chExt cx="3404" cy="412"/>
          </a:xfrm>
        </p:grpSpPr>
        <p:grpSp>
          <p:nvGrpSpPr>
            <p:cNvPr id="3" name="Group 3"/>
            <p:cNvGrpSpPr>
              <a:grpSpLocks/>
            </p:cNvGrpSpPr>
            <p:nvPr/>
          </p:nvGrpSpPr>
          <p:grpSpPr bwMode="auto">
            <a:xfrm>
              <a:off x="1156" y="1282"/>
              <a:ext cx="476" cy="412"/>
              <a:chOff x="1123" y="2679"/>
              <a:chExt cx="1536" cy="1328"/>
            </a:xfrm>
          </p:grpSpPr>
          <p:sp>
            <p:nvSpPr>
              <p:cNvPr id="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8"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4"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 name="Text Box 12"/>
            <p:cNvSpPr txBox="1">
              <a:spLocks noChangeArrowheads="1"/>
            </p:cNvSpPr>
            <p:nvPr/>
          </p:nvSpPr>
          <p:spPr bwMode="auto">
            <a:xfrm>
              <a:off x="2160" y="1323"/>
              <a:ext cx="1280"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可靠</a:t>
              </a:r>
              <a:r>
                <a:rPr lang="en-US" altLang="zh-CN" sz="1600" b="1" dirty="0">
                  <a:solidFill>
                    <a:schemeClr val="bg1"/>
                  </a:solidFill>
                  <a:latin typeface="宋体"/>
                  <a:ea typeface="宋体"/>
                  <a:cs typeface="宋体"/>
                </a:rPr>
                <a:t>C-S</a:t>
              </a:r>
              <a:r>
                <a:rPr lang="zh-CN" altLang="en-US" sz="1600" b="1" dirty="0">
                  <a:solidFill>
                    <a:schemeClr val="bg1"/>
                  </a:solidFill>
                  <a:latin typeface="宋体"/>
                  <a:ea typeface="宋体"/>
                  <a:cs typeface="宋体"/>
                </a:rPr>
                <a:t>通信</a:t>
              </a:r>
              <a:endParaRPr lang="en-US" altLang="en-US" sz="1600" b="1" dirty="0">
                <a:solidFill>
                  <a:schemeClr val="bg1"/>
                </a:solidFill>
                <a:latin typeface="宋体"/>
                <a:ea typeface="宋体"/>
                <a:cs typeface="宋体"/>
              </a:endParaRPr>
            </a:p>
          </p:txBody>
        </p:sp>
        <p:sp>
          <p:nvSpPr>
            <p:cNvPr id="6"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3</a:t>
              </a:r>
            </a:p>
          </p:txBody>
        </p:sp>
      </p:grpSp>
    </p:spTree>
    <p:extLst>
      <p:ext uri="{BB962C8B-B14F-4D97-AF65-F5344CB8AC3E}">
        <p14:creationId xmlns:p14="http://schemas.microsoft.com/office/powerpoint/2010/main" val="4163587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a:t>
            </a:r>
            <a:r>
              <a:rPr kumimoji="1" lang="en-US" altLang="zh-CN" b="1" dirty="0">
                <a:solidFill>
                  <a:schemeClr val="bg1"/>
                </a:solidFill>
                <a:latin typeface="宋体"/>
                <a:ea typeface="宋体"/>
                <a:cs typeface="宋体"/>
              </a:rPr>
              <a:t>RPC</a:t>
            </a:r>
            <a:endParaRPr kumimoji="1" lang="zh-CN" altLang="en-US" b="1" dirty="0">
              <a:solidFill>
                <a:schemeClr val="bg1"/>
              </a:solidFill>
              <a:latin typeface="宋体"/>
              <a:ea typeface="宋体"/>
              <a:cs typeface="宋体"/>
            </a:endParaRP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347614"/>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错误类型</a:t>
            </a:r>
            <a:endParaRPr lang="en-US" altLang="zh-CN" sz="1600" b="1" dirty="0">
              <a:solidFill>
                <a:schemeClr val="tx1"/>
              </a:solidFill>
            </a:endParaRPr>
          </a:p>
        </p:txBody>
      </p:sp>
      <p:pic>
        <p:nvPicPr>
          <p:cNvPr id="4" name="图片 3"/>
          <p:cNvPicPr>
            <a:picLocks noChangeAspect="1"/>
          </p:cNvPicPr>
          <p:nvPr/>
        </p:nvPicPr>
        <p:blipFill>
          <a:blip r:embed="rId2"/>
          <a:stretch>
            <a:fillRect/>
          </a:stretch>
        </p:blipFill>
        <p:spPr>
          <a:xfrm>
            <a:off x="188640" y="1779662"/>
            <a:ext cx="6480720" cy="1777485"/>
          </a:xfrm>
          <a:prstGeom prst="rect">
            <a:avLst/>
          </a:prstGeom>
        </p:spPr>
      </p:pic>
    </p:spTree>
    <p:extLst>
      <p:ext uri="{BB962C8B-B14F-4D97-AF65-F5344CB8AC3E}">
        <p14:creationId xmlns:p14="http://schemas.microsoft.com/office/powerpoint/2010/main" val="368105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a:t>
            </a:r>
            <a:r>
              <a:rPr kumimoji="1" lang="en-US" altLang="zh-CN" b="1" dirty="0">
                <a:solidFill>
                  <a:schemeClr val="bg1"/>
                </a:solidFill>
                <a:latin typeface="宋体"/>
                <a:ea typeface="宋体"/>
                <a:cs typeface="宋体"/>
              </a:rPr>
              <a:t>RPC</a:t>
            </a:r>
            <a:endParaRPr kumimoji="1" lang="zh-CN" altLang="en-US" b="1" dirty="0">
              <a:solidFill>
                <a:schemeClr val="bg1"/>
              </a:solidFill>
              <a:latin typeface="宋体"/>
              <a:ea typeface="宋体"/>
              <a:cs typeface="宋体"/>
            </a:endParaRP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347614"/>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错误：不能定位服务器</a:t>
            </a:r>
            <a:endParaRPr lang="en-US" altLang="zh-CN" sz="1600" b="1"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188640" y="3172460"/>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错误：请求消息丢失</a:t>
            </a:r>
            <a:endParaRPr lang="en-US" altLang="zh-CN" sz="1600" b="1" dirty="0">
              <a:solidFill>
                <a:schemeClr val="tx1"/>
              </a:solidFill>
            </a:endParaRPr>
          </a:p>
        </p:txBody>
      </p:sp>
      <p:sp>
        <p:nvSpPr>
          <p:cNvPr id="6" name="圆角矩形 5">
            <a:extLst>
              <a:ext uri="{FF2B5EF4-FFF2-40B4-BE49-F238E27FC236}">
                <a16:creationId xmlns:a16="http://schemas.microsoft.com/office/drawing/2014/main" id="{A2E64FBA-F974-4663-A895-D362BC0454C9}"/>
              </a:ext>
            </a:extLst>
          </p:cNvPr>
          <p:cNvSpPr/>
          <p:nvPr/>
        </p:nvSpPr>
        <p:spPr>
          <a:xfrm>
            <a:off x="188640" y="3651870"/>
            <a:ext cx="6480720" cy="1267662"/>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rPr>
              <a:t>原因：网络问题或其他原因</a:t>
            </a:r>
            <a:endParaRPr lang="en-US" altLang="zh-CN" sz="1600" b="1" dirty="0">
              <a:solidFill>
                <a:schemeClr val="tx1"/>
              </a:solidFill>
            </a:endParaRPr>
          </a:p>
          <a:p>
            <a:pPr>
              <a:lnSpc>
                <a:spcPct val="150000"/>
              </a:lnSpc>
            </a:pPr>
            <a:r>
              <a:rPr lang="zh-CN" altLang="en-US" sz="1600" b="1" dirty="0">
                <a:solidFill>
                  <a:schemeClr val="tx1"/>
                </a:solidFill>
              </a:rPr>
              <a:t>解决办法：设置</a:t>
            </a:r>
            <a:r>
              <a:rPr lang="en-US" altLang="zh-CN" sz="1600" b="1" dirty="0">
                <a:solidFill>
                  <a:schemeClr val="tx1"/>
                </a:solidFill>
              </a:rPr>
              <a:t>timeout</a:t>
            </a:r>
            <a:r>
              <a:rPr lang="zh-CN" altLang="en-US" sz="1600" b="1" dirty="0">
                <a:solidFill>
                  <a:schemeClr val="tx1"/>
                </a:solidFill>
              </a:rPr>
              <a:t>，然后重发</a:t>
            </a:r>
            <a:endParaRPr lang="en-US" altLang="zh-CN" sz="1600" b="1" dirty="0">
              <a:solidFill>
                <a:schemeClr val="tx1"/>
              </a:solidFill>
            </a:endParaRPr>
          </a:p>
          <a:p>
            <a:pPr>
              <a:lnSpc>
                <a:spcPct val="150000"/>
              </a:lnSpc>
            </a:pPr>
            <a:r>
              <a:rPr lang="zh-CN" altLang="en-US" sz="1600" b="1" dirty="0">
                <a:solidFill>
                  <a:schemeClr val="tx1"/>
                </a:solidFill>
              </a:rPr>
              <a:t>（如果总是超时，可以认为是“不能定位服务器”或“服务器宕机”）</a:t>
            </a:r>
            <a:endParaRPr lang="en-US" altLang="zh-CN" sz="1600" b="1" dirty="0">
              <a:solidFill>
                <a:schemeClr val="tx1"/>
              </a:solidFill>
            </a:endParaRPr>
          </a:p>
        </p:txBody>
      </p:sp>
      <p:sp>
        <p:nvSpPr>
          <p:cNvPr id="7" name="圆角矩形 5">
            <a:extLst>
              <a:ext uri="{FF2B5EF4-FFF2-40B4-BE49-F238E27FC236}">
                <a16:creationId xmlns:a16="http://schemas.microsoft.com/office/drawing/2014/main" id="{D79B124B-226B-4DF2-9F18-D5186A9D4F70}"/>
              </a:ext>
            </a:extLst>
          </p:cNvPr>
          <p:cNvSpPr/>
          <p:nvPr/>
        </p:nvSpPr>
        <p:spPr>
          <a:xfrm>
            <a:off x="188640" y="1760783"/>
            <a:ext cx="6480720" cy="129230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rPr>
              <a:t>原因：服务器关闭、服务端版本变化（参数变化）等</a:t>
            </a:r>
            <a:endParaRPr lang="en-US" altLang="zh-CN" sz="1600" b="1" dirty="0">
              <a:solidFill>
                <a:schemeClr val="tx1"/>
              </a:solidFill>
            </a:endParaRPr>
          </a:p>
          <a:p>
            <a:pPr>
              <a:lnSpc>
                <a:spcPct val="150000"/>
              </a:lnSpc>
            </a:pPr>
            <a:r>
              <a:rPr lang="zh-CN" altLang="en-US" sz="1600" b="1" dirty="0">
                <a:solidFill>
                  <a:schemeClr val="tx1"/>
                </a:solidFill>
              </a:rPr>
              <a:t>解决办法：生成并发送报错信息（如抛出</a:t>
            </a:r>
            <a:r>
              <a:rPr lang="en-US" altLang="zh-CN" sz="1600" b="1" dirty="0">
                <a:solidFill>
                  <a:schemeClr val="tx1"/>
                </a:solidFill>
              </a:rPr>
              <a:t>exception</a:t>
            </a:r>
            <a:r>
              <a:rPr lang="zh-CN" altLang="en-US" sz="1600" b="1" dirty="0">
                <a:solidFill>
                  <a:schemeClr val="tx1"/>
                </a:solidFill>
              </a:rPr>
              <a:t>）</a:t>
            </a:r>
            <a:endParaRPr lang="en-US" altLang="zh-CN" sz="1600" b="1" dirty="0">
              <a:solidFill>
                <a:schemeClr val="tx1"/>
              </a:solidFill>
            </a:endParaRPr>
          </a:p>
          <a:p>
            <a:pPr>
              <a:lnSpc>
                <a:spcPct val="150000"/>
              </a:lnSpc>
            </a:pPr>
            <a:r>
              <a:rPr lang="zh-CN" altLang="en-US" sz="1600" b="1" dirty="0">
                <a:solidFill>
                  <a:schemeClr val="tx1"/>
                </a:solidFill>
              </a:rPr>
              <a:t>（一定程度上破坏透明性）</a:t>
            </a:r>
            <a:endParaRPr lang="en-US" altLang="zh-CN" sz="1600" b="1" dirty="0">
              <a:solidFill>
                <a:schemeClr val="tx1"/>
              </a:solidFill>
            </a:endParaRPr>
          </a:p>
        </p:txBody>
      </p:sp>
    </p:spTree>
    <p:extLst>
      <p:ext uri="{BB962C8B-B14F-4D97-AF65-F5344CB8AC3E}">
        <p14:creationId xmlns:p14="http://schemas.microsoft.com/office/powerpoint/2010/main" val="3429648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a:t>
            </a:r>
            <a:r>
              <a:rPr kumimoji="1" lang="en-US" altLang="zh-CN" b="1" dirty="0">
                <a:solidFill>
                  <a:schemeClr val="bg1"/>
                </a:solidFill>
                <a:latin typeface="宋体"/>
                <a:ea typeface="宋体"/>
                <a:cs typeface="宋体"/>
              </a:rPr>
              <a:t>RPC</a:t>
            </a:r>
            <a:endParaRPr kumimoji="1" lang="zh-CN" altLang="en-US" b="1" dirty="0">
              <a:solidFill>
                <a:schemeClr val="bg1"/>
              </a:solidFill>
              <a:latin typeface="宋体"/>
              <a:ea typeface="宋体"/>
              <a:cs typeface="宋体"/>
            </a:endParaRP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347614"/>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错误：服务器宕机</a:t>
            </a:r>
            <a:endParaRPr lang="en-US" altLang="zh-CN" sz="1600" b="1" dirty="0">
              <a:solidFill>
                <a:schemeClr val="tx1"/>
              </a:solidFill>
            </a:endParaRPr>
          </a:p>
        </p:txBody>
      </p:sp>
      <p:sp>
        <p:nvSpPr>
          <p:cNvPr id="7" name="圆角矩形 5">
            <a:extLst>
              <a:ext uri="{FF2B5EF4-FFF2-40B4-BE49-F238E27FC236}">
                <a16:creationId xmlns:a16="http://schemas.microsoft.com/office/drawing/2014/main" id="{D79B124B-226B-4DF2-9F18-D5186A9D4F70}"/>
              </a:ext>
            </a:extLst>
          </p:cNvPr>
          <p:cNvSpPr/>
          <p:nvPr/>
        </p:nvSpPr>
        <p:spPr>
          <a:xfrm>
            <a:off x="188640" y="2787774"/>
            <a:ext cx="6480720" cy="223224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rPr>
              <a:t>两种情形：执行后宕机、执行前宕机</a:t>
            </a:r>
            <a:endParaRPr lang="en-US" altLang="zh-CN" sz="1600" b="1" dirty="0">
              <a:solidFill>
                <a:schemeClr val="tx1"/>
              </a:solidFill>
            </a:endParaRPr>
          </a:p>
          <a:p>
            <a:pPr>
              <a:lnSpc>
                <a:spcPct val="150000"/>
              </a:lnSpc>
            </a:pPr>
            <a:r>
              <a:rPr lang="zh-CN" altLang="en-US" sz="1600" b="1" dirty="0">
                <a:solidFill>
                  <a:schemeClr val="tx1"/>
                </a:solidFill>
              </a:rPr>
              <a:t>解决办法：</a:t>
            </a:r>
            <a:endParaRPr lang="en-US" altLang="zh-CN" sz="1600" b="1" dirty="0">
              <a:solidFill>
                <a:schemeClr val="tx1"/>
              </a:solidFill>
            </a:endParaRPr>
          </a:p>
          <a:p>
            <a:pPr>
              <a:lnSpc>
                <a:spcPct val="150000"/>
              </a:lnSpc>
            </a:pPr>
            <a:r>
              <a:rPr lang="en-US" altLang="zh-CN" sz="1600" b="1" dirty="0">
                <a:solidFill>
                  <a:schemeClr val="tx1"/>
                </a:solidFill>
              </a:rPr>
              <a:t>at-least-once semantics</a:t>
            </a:r>
            <a:r>
              <a:rPr lang="zh-CN" altLang="en-US" sz="1600" b="1" dirty="0">
                <a:solidFill>
                  <a:schemeClr val="tx1"/>
                </a:solidFill>
              </a:rPr>
              <a:t>：</a:t>
            </a:r>
            <a:r>
              <a:rPr lang="en-US" altLang="zh-CN" sz="1600" b="1" dirty="0">
                <a:solidFill>
                  <a:schemeClr val="tx1"/>
                </a:solidFill>
              </a:rPr>
              <a:t>keep try until getting reply</a:t>
            </a:r>
          </a:p>
          <a:p>
            <a:pPr>
              <a:lnSpc>
                <a:spcPct val="150000"/>
              </a:lnSpc>
            </a:pPr>
            <a:r>
              <a:rPr lang="en-US" altLang="zh-CN" sz="1600" b="1" dirty="0">
                <a:solidFill>
                  <a:schemeClr val="tx1"/>
                </a:solidFill>
              </a:rPr>
              <a:t>at-most-once semantics: give up and report error</a:t>
            </a:r>
          </a:p>
          <a:p>
            <a:pPr>
              <a:lnSpc>
                <a:spcPct val="150000"/>
              </a:lnSpc>
            </a:pPr>
            <a:r>
              <a:rPr lang="en-US" altLang="zh-CN" sz="1600" b="1" dirty="0">
                <a:solidFill>
                  <a:schemeClr val="tx1"/>
                </a:solidFill>
              </a:rPr>
              <a:t>guarantee nothing: anything may happen</a:t>
            </a:r>
          </a:p>
          <a:p>
            <a:pPr>
              <a:lnSpc>
                <a:spcPct val="150000"/>
              </a:lnSpc>
            </a:pPr>
            <a:r>
              <a:rPr lang="en-US" altLang="zh-CN" sz="1600" b="1" dirty="0">
                <a:solidFill>
                  <a:srgbClr val="FF0000"/>
                </a:solidFill>
              </a:rPr>
              <a:t>exactly-once semantics: ? impossible to guarantee.</a:t>
            </a:r>
          </a:p>
        </p:txBody>
      </p:sp>
      <p:pic>
        <p:nvPicPr>
          <p:cNvPr id="8" name="图片 2">
            <a:extLst>
              <a:ext uri="{FF2B5EF4-FFF2-40B4-BE49-F238E27FC236}">
                <a16:creationId xmlns:a16="http://schemas.microsoft.com/office/drawing/2014/main" id="{4A796B1C-E909-44CE-92F0-FCD86D063ACB}"/>
              </a:ext>
            </a:extLst>
          </p:cNvPr>
          <p:cNvPicPr>
            <a:picLocks noChangeAspect="1"/>
          </p:cNvPicPr>
          <p:nvPr/>
        </p:nvPicPr>
        <p:blipFill rotWithShape="1">
          <a:blip r:embed="rId3"/>
          <a:srcRect t="10153" b="38026"/>
          <a:stretch/>
        </p:blipFill>
        <p:spPr>
          <a:xfrm>
            <a:off x="404664" y="1753733"/>
            <a:ext cx="5904656" cy="977698"/>
          </a:xfrm>
          <a:prstGeom prst="rect">
            <a:avLst/>
          </a:prstGeom>
        </p:spPr>
      </p:pic>
    </p:spTree>
    <p:extLst>
      <p:ext uri="{BB962C8B-B14F-4D97-AF65-F5344CB8AC3E}">
        <p14:creationId xmlns:p14="http://schemas.microsoft.com/office/powerpoint/2010/main" val="2998486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633303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完全透明的服务器恢复（</a:t>
            </a:r>
            <a:r>
              <a:rPr kumimoji="1" lang="en-US" altLang="zh-CN" b="1" dirty="0">
                <a:solidFill>
                  <a:schemeClr val="bg1"/>
                </a:solidFill>
                <a:latin typeface="宋体"/>
                <a:ea typeface="宋体"/>
                <a:cs typeface="宋体"/>
              </a:rPr>
              <a:t>exactly-once</a:t>
            </a:r>
            <a:r>
              <a:rPr kumimoji="1" lang="zh-CN" altLang="en-US" b="1" dirty="0">
                <a:solidFill>
                  <a:schemeClr val="bg1"/>
                </a:solidFill>
                <a:latin typeface="宋体"/>
                <a:ea typeface="宋体"/>
                <a:cs typeface="宋体"/>
              </a:rPr>
              <a:t>）是不可能的</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136627"/>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服务器端的三种不同的事件</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0648" y="1524400"/>
            <a:ext cx="6264696" cy="1263374"/>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1600" dirty="0">
                <a:solidFill>
                  <a:schemeClr val="tx1"/>
                </a:solidFill>
              </a:rPr>
              <a:t>场景假定：请求服务更新文档；</a:t>
            </a:r>
            <a:endParaRPr lang="en-US" altLang="zh-CN" sz="1600" dirty="0">
              <a:solidFill>
                <a:schemeClr val="tx1"/>
              </a:solidFill>
            </a:endParaRPr>
          </a:p>
          <a:p>
            <a:pPr>
              <a:lnSpc>
                <a:spcPct val="130000"/>
              </a:lnSpc>
            </a:pPr>
            <a:r>
              <a:rPr lang="en-US" altLang="zh-CN" sz="1600" dirty="0">
                <a:solidFill>
                  <a:schemeClr val="tx1"/>
                </a:solidFill>
              </a:rPr>
              <a:t>M: </a:t>
            </a:r>
            <a:r>
              <a:rPr lang="zh-CN" altLang="en-US" sz="1600" dirty="0">
                <a:solidFill>
                  <a:schemeClr val="tx1"/>
                </a:solidFill>
              </a:rPr>
              <a:t>发送完成信息；</a:t>
            </a:r>
            <a:endParaRPr lang="en-US" altLang="zh-CN" sz="1600" dirty="0">
              <a:solidFill>
                <a:schemeClr val="tx1"/>
              </a:solidFill>
            </a:endParaRPr>
          </a:p>
          <a:p>
            <a:pPr>
              <a:lnSpc>
                <a:spcPct val="130000"/>
              </a:lnSpc>
            </a:pPr>
            <a:r>
              <a:rPr lang="en-US" altLang="zh-CN" sz="1600" dirty="0">
                <a:solidFill>
                  <a:schemeClr val="tx1"/>
                </a:solidFill>
              </a:rPr>
              <a:t>P</a:t>
            </a:r>
            <a:r>
              <a:rPr lang="zh-CN" altLang="en-US" sz="1600" dirty="0">
                <a:solidFill>
                  <a:schemeClr val="tx1"/>
                </a:solidFill>
              </a:rPr>
              <a:t>：完成文档处理；</a:t>
            </a:r>
            <a:endParaRPr lang="en-US" altLang="zh-CN" sz="1600" dirty="0">
              <a:solidFill>
                <a:schemeClr val="tx1"/>
              </a:solidFill>
            </a:endParaRPr>
          </a:p>
          <a:p>
            <a:pPr>
              <a:lnSpc>
                <a:spcPct val="130000"/>
              </a:lnSpc>
            </a:pPr>
            <a:r>
              <a:rPr lang="en-US" altLang="zh-CN" sz="1600" dirty="0">
                <a:solidFill>
                  <a:schemeClr val="tx1"/>
                </a:solidFill>
              </a:rPr>
              <a:t>C</a:t>
            </a:r>
            <a:r>
              <a:rPr lang="zh-CN" altLang="en-US" sz="1600" dirty="0">
                <a:solidFill>
                  <a:schemeClr val="tx1"/>
                </a:solidFill>
              </a:rPr>
              <a:t>：</a:t>
            </a:r>
            <a:r>
              <a:rPr lang="en-US" altLang="zh-CN" sz="1600" dirty="0">
                <a:solidFill>
                  <a:schemeClr val="tx1"/>
                </a:solidFill>
              </a:rPr>
              <a:t>Crash</a:t>
            </a:r>
            <a:r>
              <a:rPr lang="zh-CN" altLang="en-US" sz="1600" dirty="0">
                <a:solidFill>
                  <a:schemeClr val="tx1"/>
                </a:solidFill>
              </a:rPr>
              <a:t> </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260648" y="2818875"/>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6</a:t>
            </a:r>
            <a:r>
              <a:rPr lang="zh-CN" altLang="en-US" sz="1600" b="1" dirty="0">
                <a:solidFill>
                  <a:schemeClr val="tx1"/>
                </a:solidFill>
              </a:rPr>
              <a:t>种不同的顺序</a:t>
            </a:r>
            <a:endParaRPr lang="en-US" altLang="zh-CN" sz="1600" b="1" dirty="0">
              <a:solidFill>
                <a:schemeClr val="tx1"/>
              </a:solidFill>
            </a:endParaRPr>
          </a:p>
        </p:txBody>
      </p:sp>
      <p:pic>
        <p:nvPicPr>
          <p:cNvPr id="6" name="图片 5"/>
          <p:cNvPicPr>
            <a:picLocks noChangeAspect="1"/>
          </p:cNvPicPr>
          <p:nvPr/>
        </p:nvPicPr>
        <p:blipFill>
          <a:blip r:embed="rId2"/>
          <a:stretch>
            <a:fillRect/>
          </a:stretch>
        </p:blipFill>
        <p:spPr>
          <a:xfrm>
            <a:off x="260648" y="3210016"/>
            <a:ext cx="6264696" cy="1696822"/>
          </a:xfrm>
          <a:prstGeom prst="rect">
            <a:avLst/>
          </a:prstGeom>
        </p:spPr>
      </p:pic>
    </p:spTree>
    <p:extLst>
      <p:ext uri="{BB962C8B-B14F-4D97-AF65-F5344CB8AC3E}">
        <p14:creationId xmlns:p14="http://schemas.microsoft.com/office/powerpoint/2010/main" val="1544932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620971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完全透明的服务器恢复（</a:t>
            </a:r>
            <a:r>
              <a:rPr kumimoji="1" lang="en-US" altLang="zh-CN" b="1" dirty="0">
                <a:solidFill>
                  <a:schemeClr val="bg1"/>
                </a:solidFill>
                <a:latin typeface="宋体"/>
                <a:ea typeface="宋体"/>
                <a:cs typeface="宋体"/>
              </a:rPr>
              <a:t>exactly-once</a:t>
            </a:r>
            <a:r>
              <a:rPr kumimoji="1" lang="zh-CN" altLang="en-US" b="1" dirty="0">
                <a:solidFill>
                  <a:schemeClr val="bg1"/>
                </a:solidFill>
                <a:latin typeface="宋体"/>
                <a:ea typeface="宋体"/>
                <a:cs typeface="宋体"/>
              </a:rPr>
              <a:t>）是不可能的</a:t>
            </a:r>
          </a:p>
        </p:txBody>
      </p:sp>
      <p:sp>
        <p:nvSpPr>
          <p:cNvPr id="4" name="文本框 3"/>
          <p:cNvSpPr txBox="1"/>
          <p:nvPr/>
        </p:nvSpPr>
        <p:spPr>
          <a:xfrm>
            <a:off x="1252026" y="4319275"/>
            <a:ext cx="4176464" cy="584775"/>
          </a:xfrm>
          <a:prstGeom prst="rect">
            <a:avLst/>
          </a:prstGeom>
          <a:solidFill>
            <a:schemeClr val="tx1"/>
          </a:solidFill>
        </p:spPr>
        <p:txBody>
          <a:bodyPr wrap="square" rtlCol="0">
            <a:spAutoFit/>
          </a:bodyPr>
          <a:lstStyle/>
          <a:p>
            <a:pPr algn="ctr"/>
            <a:r>
              <a:rPr lang="zh-CN" altLang="en-US" sz="1600" b="1" dirty="0">
                <a:solidFill>
                  <a:srgbClr val="FFFF00"/>
                </a:solidFill>
              </a:rPr>
              <a:t>没有一种客户策略和服务器策略的结合可以在所有可能的失效事件顺序下正确工作</a:t>
            </a:r>
          </a:p>
        </p:txBody>
      </p:sp>
      <p:pic>
        <p:nvPicPr>
          <p:cNvPr id="5" name="图片 4"/>
          <p:cNvPicPr>
            <a:picLocks noChangeAspect="1"/>
          </p:cNvPicPr>
          <p:nvPr/>
        </p:nvPicPr>
        <p:blipFill>
          <a:blip r:embed="rId3"/>
          <a:stretch>
            <a:fillRect/>
          </a:stretch>
        </p:blipFill>
        <p:spPr>
          <a:xfrm>
            <a:off x="494517" y="1222257"/>
            <a:ext cx="5691481" cy="3006350"/>
          </a:xfrm>
          <a:prstGeom prst="rect">
            <a:avLst/>
          </a:prstGeom>
        </p:spPr>
      </p:pic>
    </p:spTree>
    <p:extLst>
      <p:ext uri="{BB962C8B-B14F-4D97-AF65-F5344CB8AC3E}">
        <p14:creationId xmlns:p14="http://schemas.microsoft.com/office/powerpoint/2010/main" val="3439840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357413-D3BC-481E-A43D-6E67CF6C3CE6}"/>
              </a:ext>
            </a:extLst>
          </p:cNvPr>
          <p:cNvSpPr txBox="1"/>
          <p:nvPr/>
        </p:nvSpPr>
        <p:spPr>
          <a:xfrm>
            <a:off x="-23718" y="762258"/>
            <a:ext cx="6261030"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主要内容</a:t>
            </a:r>
          </a:p>
        </p:txBody>
      </p:sp>
      <p:grpSp>
        <p:nvGrpSpPr>
          <p:cNvPr id="3" name="Group 32"/>
          <p:cNvGrpSpPr>
            <a:grpSpLocks/>
          </p:cNvGrpSpPr>
          <p:nvPr/>
        </p:nvGrpSpPr>
        <p:grpSpPr bwMode="auto">
          <a:xfrm>
            <a:off x="1628800" y="1779662"/>
            <a:ext cx="3522042" cy="420934"/>
            <a:chOff x="1156" y="1282"/>
            <a:chExt cx="3404" cy="412"/>
          </a:xfrm>
        </p:grpSpPr>
        <p:grpSp>
          <p:nvGrpSpPr>
            <p:cNvPr id="4" name="Group 3"/>
            <p:cNvGrpSpPr>
              <a:grpSpLocks/>
            </p:cNvGrpSpPr>
            <p:nvPr/>
          </p:nvGrpSpPr>
          <p:grpSpPr bwMode="auto">
            <a:xfrm>
              <a:off x="1156" y="1282"/>
              <a:ext cx="476" cy="412"/>
              <a:chOff x="1123" y="2679"/>
              <a:chExt cx="1536" cy="1328"/>
            </a:xfrm>
          </p:grpSpPr>
          <p:sp>
            <p:nvSpPr>
              <p:cNvPr id="8"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10"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5"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6" name="Text Box 12"/>
            <p:cNvSpPr txBox="1">
              <a:spLocks noChangeArrowheads="1"/>
            </p:cNvSpPr>
            <p:nvPr/>
          </p:nvSpPr>
          <p:spPr bwMode="auto">
            <a:xfrm>
              <a:off x="2160" y="1323"/>
              <a:ext cx="978"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基本概念</a:t>
              </a:r>
              <a:endParaRPr lang="en-US" altLang="en-US" sz="1600" b="1" dirty="0">
                <a:solidFill>
                  <a:schemeClr val="bg1"/>
                </a:solidFill>
                <a:latin typeface="宋体"/>
                <a:ea typeface="宋体"/>
                <a:cs typeface="宋体"/>
              </a:endParaRPr>
            </a:p>
          </p:txBody>
        </p:sp>
        <p:sp>
          <p:nvSpPr>
            <p:cNvPr id="7" name="Text Box 13"/>
            <p:cNvSpPr txBox="1">
              <a:spLocks noChangeArrowheads="1"/>
            </p:cNvSpPr>
            <p:nvPr/>
          </p:nvSpPr>
          <p:spPr bwMode="gray">
            <a:xfrm>
              <a:off x="1297" y="1337"/>
              <a:ext cx="182"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a:solidFill>
                    <a:schemeClr val="bg1"/>
                  </a:solidFill>
                  <a:latin typeface="宋体"/>
                  <a:ea typeface="宋体"/>
                  <a:cs typeface="宋体"/>
                </a:rPr>
                <a:t>1</a:t>
              </a:r>
            </a:p>
          </p:txBody>
        </p:sp>
      </p:grpSp>
      <p:grpSp>
        <p:nvGrpSpPr>
          <p:cNvPr id="11" name="Group 32"/>
          <p:cNvGrpSpPr>
            <a:grpSpLocks/>
          </p:cNvGrpSpPr>
          <p:nvPr/>
        </p:nvGrpSpPr>
        <p:grpSpPr bwMode="auto">
          <a:xfrm>
            <a:off x="1645153" y="2326263"/>
            <a:ext cx="3522042" cy="420934"/>
            <a:chOff x="1156" y="1282"/>
            <a:chExt cx="3404" cy="412"/>
          </a:xfrm>
        </p:grpSpPr>
        <p:grpSp>
          <p:nvGrpSpPr>
            <p:cNvPr id="12" name="Group 3"/>
            <p:cNvGrpSpPr>
              <a:grpSpLocks/>
            </p:cNvGrpSpPr>
            <p:nvPr/>
          </p:nvGrpSpPr>
          <p:grpSpPr bwMode="auto">
            <a:xfrm>
              <a:off x="1156" y="1282"/>
              <a:ext cx="476" cy="412"/>
              <a:chOff x="1123" y="2679"/>
              <a:chExt cx="1536" cy="1328"/>
            </a:xfrm>
          </p:grpSpPr>
          <p:sp>
            <p:nvSpPr>
              <p:cNvPr id="16"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17"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18" name="AutoShape 6"/>
              <p:cNvSpPr>
                <a:spLocks noChangeArrowheads="1"/>
              </p:cNvSpPr>
              <p:nvPr/>
            </p:nvSpPr>
            <p:spPr bwMode="gray">
              <a:xfrm>
                <a:off x="1256" y="2811"/>
                <a:ext cx="1294" cy="1093"/>
              </a:xfrm>
              <a:prstGeom prst="hexagon">
                <a:avLst>
                  <a:gd name="adj" fmla="val 28896"/>
                  <a:gd name="vf" fmla="val 115470"/>
                </a:avLst>
              </a:prstGeom>
              <a:solidFill>
                <a:srgbClr val="00B05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13"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14" name="Text Box 12"/>
            <p:cNvSpPr txBox="1">
              <a:spLocks noChangeArrowheads="1"/>
            </p:cNvSpPr>
            <p:nvPr/>
          </p:nvSpPr>
          <p:spPr bwMode="auto">
            <a:xfrm>
              <a:off x="2160" y="1323"/>
              <a:ext cx="978"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进程恢复</a:t>
              </a:r>
              <a:endParaRPr lang="en-US" altLang="en-US" sz="1600" b="1" dirty="0">
                <a:solidFill>
                  <a:schemeClr val="bg1"/>
                </a:solidFill>
                <a:latin typeface="宋体"/>
                <a:ea typeface="宋体"/>
                <a:cs typeface="宋体"/>
              </a:endParaRPr>
            </a:p>
          </p:txBody>
        </p:sp>
        <p:sp>
          <p:nvSpPr>
            <p:cNvPr id="15"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2</a:t>
              </a:r>
            </a:p>
          </p:txBody>
        </p:sp>
      </p:grpSp>
      <p:grpSp>
        <p:nvGrpSpPr>
          <p:cNvPr id="19" name="Group 32"/>
          <p:cNvGrpSpPr>
            <a:grpSpLocks/>
          </p:cNvGrpSpPr>
          <p:nvPr/>
        </p:nvGrpSpPr>
        <p:grpSpPr bwMode="auto">
          <a:xfrm>
            <a:off x="1654091" y="2871248"/>
            <a:ext cx="3522042" cy="420934"/>
            <a:chOff x="1156" y="1282"/>
            <a:chExt cx="3404" cy="412"/>
          </a:xfrm>
        </p:grpSpPr>
        <p:grpSp>
          <p:nvGrpSpPr>
            <p:cNvPr id="20" name="Group 3"/>
            <p:cNvGrpSpPr>
              <a:grpSpLocks/>
            </p:cNvGrpSpPr>
            <p:nvPr/>
          </p:nvGrpSpPr>
          <p:grpSpPr bwMode="auto">
            <a:xfrm>
              <a:off x="1156" y="1282"/>
              <a:ext cx="476" cy="412"/>
              <a:chOff x="1123" y="2679"/>
              <a:chExt cx="1536" cy="1328"/>
            </a:xfrm>
          </p:grpSpPr>
          <p:sp>
            <p:nvSpPr>
              <p:cNvPr id="2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25"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26"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21"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22" name="Text Box 12"/>
            <p:cNvSpPr txBox="1">
              <a:spLocks noChangeArrowheads="1"/>
            </p:cNvSpPr>
            <p:nvPr/>
          </p:nvSpPr>
          <p:spPr bwMode="auto">
            <a:xfrm>
              <a:off x="2160" y="1323"/>
              <a:ext cx="1280"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可靠</a:t>
              </a:r>
              <a:r>
                <a:rPr lang="en-US" altLang="zh-CN" sz="1600" b="1" dirty="0">
                  <a:solidFill>
                    <a:schemeClr val="bg1"/>
                  </a:solidFill>
                  <a:latin typeface="宋体"/>
                  <a:ea typeface="宋体"/>
                  <a:cs typeface="宋体"/>
                </a:rPr>
                <a:t>C-S</a:t>
              </a:r>
              <a:r>
                <a:rPr lang="zh-CN" altLang="en-US" sz="1600" b="1" dirty="0">
                  <a:solidFill>
                    <a:schemeClr val="bg1"/>
                  </a:solidFill>
                  <a:latin typeface="宋体"/>
                  <a:ea typeface="宋体"/>
                  <a:cs typeface="宋体"/>
                </a:rPr>
                <a:t>通信</a:t>
              </a:r>
              <a:endParaRPr lang="en-US" altLang="en-US" sz="1600" b="1" dirty="0">
                <a:solidFill>
                  <a:schemeClr val="bg1"/>
                </a:solidFill>
                <a:latin typeface="宋体"/>
                <a:ea typeface="宋体"/>
                <a:cs typeface="宋体"/>
              </a:endParaRPr>
            </a:p>
          </p:txBody>
        </p:sp>
        <p:sp>
          <p:nvSpPr>
            <p:cNvPr id="23"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3</a:t>
              </a:r>
            </a:p>
          </p:txBody>
        </p:sp>
      </p:grpSp>
      <p:grpSp>
        <p:nvGrpSpPr>
          <p:cNvPr id="27" name="Group 32"/>
          <p:cNvGrpSpPr>
            <a:grpSpLocks/>
          </p:cNvGrpSpPr>
          <p:nvPr/>
        </p:nvGrpSpPr>
        <p:grpSpPr bwMode="auto">
          <a:xfrm>
            <a:off x="1670444" y="3434242"/>
            <a:ext cx="3522042" cy="420934"/>
            <a:chOff x="1156" y="1282"/>
            <a:chExt cx="3404" cy="412"/>
          </a:xfrm>
        </p:grpSpPr>
        <p:grpSp>
          <p:nvGrpSpPr>
            <p:cNvPr id="28" name="Group 3"/>
            <p:cNvGrpSpPr>
              <a:grpSpLocks/>
            </p:cNvGrpSpPr>
            <p:nvPr/>
          </p:nvGrpSpPr>
          <p:grpSpPr bwMode="auto">
            <a:xfrm>
              <a:off x="1156" y="1282"/>
              <a:ext cx="476" cy="412"/>
              <a:chOff x="1123" y="2679"/>
              <a:chExt cx="1536" cy="1328"/>
            </a:xfrm>
          </p:grpSpPr>
          <p:sp>
            <p:nvSpPr>
              <p:cNvPr id="32"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33"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34" name="AutoShape 6"/>
              <p:cNvSpPr>
                <a:spLocks noChangeArrowheads="1"/>
              </p:cNvSpPr>
              <p:nvPr/>
            </p:nvSpPr>
            <p:spPr bwMode="gray">
              <a:xfrm>
                <a:off x="1256" y="2811"/>
                <a:ext cx="1294" cy="1093"/>
              </a:xfrm>
              <a:prstGeom prst="hexagon">
                <a:avLst>
                  <a:gd name="adj" fmla="val 28896"/>
                  <a:gd name="vf" fmla="val 115470"/>
                </a:avLst>
              </a:prstGeom>
              <a:solidFill>
                <a:srgbClr val="00B05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29"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30" name="Text Box 12"/>
            <p:cNvSpPr txBox="1">
              <a:spLocks noChangeArrowheads="1"/>
            </p:cNvSpPr>
            <p:nvPr/>
          </p:nvSpPr>
          <p:spPr bwMode="auto">
            <a:xfrm>
              <a:off x="2160" y="1323"/>
              <a:ext cx="1178"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分布式提交</a:t>
              </a:r>
              <a:endParaRPr lang="en-US" altLang="en-US" sz="1600" b="1" dirty="0">
                <a:solidFill>
                  <a:schemeClr val="bg1"/>
                </a:solidFill>
                <a:latin typeface="宋体"/>
                <a:ea typeface="宋体"/>
                <a:cs typeface="宋体"/>
              </a:endParaRPr>
            </a:p>
          </p:txBody>
        </p:sp>
        <p:sp>
          <p:nvSpPr>
            <p:cNvPr id="31"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4</a:t>
              </a:r>
            </a:p>
          </p:txBody>
        </p:sp>
      </p:grpSp>
      <p:grpSp>
        <p:nvGrpSpPr>
          <p:cNvPr id="51" name="Group 32"/>
          <p:cNvGrpSpPr>
            <a:grpSpLocks/>
          </p:cNvGrpSpPr>
          <p:nvPr/>
        </p:nvGrpSpPr>
        <p:grpSpPr bwMode="auto">
          <a:xfrm>
            <a:off x="1679325" y="3947177"/>
            <a:ext cx="3522042" cy="420934"/>
            <a:chOff x="1156" y="1282"/>
            <a:chExt cx="3404" cy="412"/>
          </a:xfrm>
        </p:grpSpPr>
        <p:grpSp>
          <p:nvGrpSpPr>
            <p:cNvPr id="52" name="Group 3"/>
            <p:cNvGrpSpPr>
              <a:grpSpLocks/>
            </p:cNvGrpSpPr>
            <p:nvPr/>
          </p:nvGrpSpPr>
          <p:grpSpPr bwMode="auto">
            <a:xfrm>
              <a:off x="1156" y="1282"/>
              <a:ext cx="476" cy="412"/>
              <a:chOff x="1123" y="2679"/>
              <a:chExt cx="1536" cy="1328"/>
            </a:xfrm>
          </p:grpSpPr>
          <p:sp>
            <p:nvSpPr>
              <p:cNvPr id="56"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7"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8"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53"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4" name="Text Box 12"/>
            <p:cNvSpPr txBox="1">
              <a:spLocks noChangeArrowheads="1"/>
            </p:cNvSpPr>
            <p:nvPr/>
          </p:nvSpPr>
          <p:spPr bwMode="auto">
            <a:xfrm>
              <a:off x="2152" y="1323"/>
              <a:ext cx="978"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系统恢复</a:t>
              </a:r>
              <a:endParaRPr lang="en-US" altLang="en-US" sz="1600" b="1" dirty="0">
                <a:solidFill>
                  <a:schemeClr val="bg1"/>
                </a:solidFill>
                <a:latin typeface="宋体"/>
                <a:ea typeface="宋体"/>
                <a:cs typeface="宋体"/>
              </a:endParaRPr>
            </a:p>
          </p:txBody>
        </p:sp>
        <p:sp>
          <p:nvSpPr>
            <p:cNvPr id="55"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5</a:t>
              </a:r>
            </a:p>
          </p:txBody>
        </p:sp>
      </p:grpSp>
    </p:spTree>
    <p:extLst>
      <p:ext uri="{BB962C8B-B14F-4D97-AF65-F5344CB8AC3E}">
        <p14:creationId xmlns:p14="http://schemas.microsoft.com/office/powerpoint/2010/main" val="75016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a:t>
            </a:r>
            <a:r>
              <a:rPr kumimoji="1" lang="en-US" altLang="zh-CN" b="1" dirty="0">
                <a:solidFill>
                  <a:schemeClr val="bg1"/>
                </a:solidFill>
                <a:latin typeface="宋体"/>
                <a:ea typeface="宋体"/>
                <a:cs typeface="宋体"/>
              </a:rPr>
              <a:t>RPC</a:t>
            </a:r>
            <a:endParaRPr kumimoji="1" lang="zh-CN" altLang="en-US" b="1" dirty="0">
              <a:solidFill>
                <a:schemeClr val="bg1"/>
              </a:solidFill>
              <a:latin typeface="宋体"/>
              <a:ea typeface="宋体"/>
              <a:cs typeface="宋体"/>
            </a:endParaRP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347614"/>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kumimoji="1" lang="zh-CN" altLang="en-US" sz="1600" b="1" dirty="0">
                <a:solidFill>
                  <a:schemeClr val="tx1"/>
                </a:solidFill>
                <a:latin typeface="宋体"/>
                <a:ea typeface="宋体"/>
                <a:cs typeface="宋体"/>
              </a:rPr>
              <a:t>错误：丢失应答信息</a:t>
            </a:r>
            <a:endParaRPr lang="en-US" altLang="zh-CN" sz="1600" b="1" dirty="0">
              <a:solidFill>
                <a:schemeClr val="tx1"/>
              </a:solidFill>
            </a:endParaRPr>
          </a:p>
        </p:txBody>
      </p:sp>
      <p:sp>
        <p:nvSpPr>
          <p:cNvPr id="7" name="圆角矩形 5">
            <a:extLst>
              <a:ext uri="{FF2B5EF4-FFF2-40B4-BE49-F238E27FC236}">
                <a16:creationId xmlns:a16="http://schemas.microsoft.com/office/drawing/2014/main" id="{D79B124B-226B-4DF2-9F18-D5186A9D4F70}"/>
              </a:ext>
            </a:extLst>
          </p:cNvPr>
          <p:cNvSpPr/>
          <p:nvPr/>
        </p:nvSpPr>
        <p:spPr>
          <a:xfrm>
            <a:off x="188640" y="1760782"/>
            <a:ext cx="6480720" cy="25391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bg1"/>
                </a:solidFill>
              </a:rPr>
              <a:t>原因：无法断定原因是请求</a:t>
            </a:r>
            <a:r>
              <a:rPr lang="en-US" altLang="zh-CN" sz="1600" b="1" dirty="0">
                <a:solidFill>
                  <a:schemeClr val="bg1"/>
                </a:solidFill>
              </a:rPr>
              <a:t>/</a:t>
            </a:r>
            <a:r>
              <a:rPr lang="zh-CN" altLang="en-US" sz="1600" b="1" dirty="0">
                <a:solidFill>
                  <a:schemeClr val="bg1"/>
                </a:solidFill>
              </a:rPr>
              <a:t>应答消息丢失，还是服务器宕机。</a:t>
            </a:r>
            <a:endParaRPr lang="en-US" altLang="zh-CN" sz="1600" b="1" dirty="0">
              <a:solidFill>
                <a:schemeClr val="bg1"/>
              </a:solidFill>
            </a:endParaRPr>
          </a:p>
          <a:p>
            <a:pPr marL="285750" indent="-285750">
              <a:lnSpc>
                <a:spcPct val="130000"/>
              </a:lnSpc>
              <a:buFont typeface="Wingdings" panose="05000000000000000000" pitchFamily="2" charset="2"/>
              <a:buChar char="p"/>
            </a:pPr>
            <a:r>
              <a:rPr lang="zh-CN" altLang="en-US" sz="1600" b="1" dirty="0">
                <a:solidFill>
                  <a:schemeClr val="bg1"/>
                </a:solidFill>
              </a:rPr>
              <a:t>解决办法：</a:t>
            </a:r>
            <a:r>
              <a:rPr lang="zh-CN" altLang="en-US" sz="1600" dirty="0">
                <a:solidFill>
                  <a:schemeClr val="bg1"/>
                </a:solidFill>
              </a:rPr>
              <a:t>设计服务器时，让其操作都是幂等的（</a:t>
            </a:r>
            <a:r>
              <a:rPr lang="en-US" altLang="zh-CN" sz="1600" dirty="0">
                <a:solidFill>
                  <a:schemeClr val="bg1"/>
                </a:solidFill>
              </a:rPr>
              <a:t>idempotent</a:t>
            </a:r>
            <a:r>
              <a:rPr lang="zh-CN" altLang="en-US" sz="1600" dirty="0">
                <a:solidFill>
                  <a:schemeClr val="bg1"/>
                </a:solidFill>
              </a:rPr>
              <a:t>）即重复多次执行与执行一次的结果是相同的；</a:t>
            </a:r>
            <a:endParaRPr lang="en-US" altLang="zh-CN" sz="1600" dirty="0">
              <a:solidFill>
                <a:schemeClr val="bg1"/>
              </a:solidFill>
            </a:endParaRPr>
          </a:p>
          <a:p>
            <a:pPr marL="742950" lvl="1" indent="-285750">
              <a:lnSpc>
                <a:spcPct val="130000"/>
              </a:lnSpc>
              <a:buFont typeface="Wingdings" panose="05000000000000000000" pitchFamily="2" charset="2"/>
              <a:buChar char="ü"/>
            </a:pPr>
            <a:r>
              <a:rPr lang="zh-CN" altLang="en-US" sz="1600" dirty="0">
                <a:solidFill>
                  <a:schemeClr val="bg1"/>
                </a:solidFill>
              </a:rPr>
              <a:t>纯粹的读操作；</a:t>
            </a:r>
            <a:endParaRPr lang="en-US" altLang="zh-CN" sz="1600" dirty="0">
              <a:solidFill>
                <a:schemeClr val="bg1"/>
              </a:solidFill>
            </a:endParaRPr>
          </a:p>
          <a:p>
            <a:pPr marL="742950" lvl="1" indent="-285750">
              <a:lnSpc>
                <a:spcPct val="130000"/>
              </a:lnSpc>
              <a:buFont typeface="Wingdings" panose="05000000000000000000" pitchFamily="2" charset="2"/>
              <a:buChar char="ü"/>
            </a:pPr>
            <a:r>
              <a:rPr lang="zh-CN" altLang="en-US" sz="1600" dirty="0">
                <a:solidFill>
                  <a:schemeClr val="bg1"/>
                </a:solidFill>
              </a:rPr>
              <a:t>严格的写覆盖操作；</a:t>
            </a:r>
            <a:endParaRPr lang="en-US" altLang="zh-CN" sz="1600" dirty="0">
              <a:solidFill>
                <a:schemeClr val="bg1"/>
              </a:solidFill>
            </a:endParaRPr>
          </a:p>
          <a:p>
            <a:pPr marL="285750" indent="-285750">
              <a:lnSpc>
                <a:spcPct val="130000"/>
              </a:lnSpc>
              <a:buFont typeface="Wingdings" panose="05000000000000000000" pitchFamily="2" charset="2"/>
              <a:buChar char="p"/>
            </a:pPr>
            <a:r>
              <a:rPr lang="zh-CN" altLang="en-US" sz="1600" dirty="0">
                <a:solidFill>
                  <a:schemeClr val="bg1"/>
                </a:solidFill>
              </a:rPr>
              <a:t>但是实际上很多操作天然就不是幂等的，例如银行事务系统。</a:t>
            </a:r>
            <a:endParaRPr lang="en-US" altLang="zh-CN" sz="1600" dirty="0">
              <a:solidFill>
                <a:schemeClr val="bg1"/>
              </a:solidFill>
            </a:endParaRPr>
          </a:p>
        </p:txBody>
      </p:sp>
    </p:spTree>
    <p:extLst>
      <p:ext uri="{BB962C8B-B14F-4D97-AF65-F5344CB8AC3E}">
        <p14:creationId xmlns:p14="http://schemas.microsoft.com/office/powerpoint/2010/main" val="823175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a:t>
            </a:r>
            <a:r>
              <a:rPr kumimoji="1" lang="en-US" altLang="zh-CN" b="1" dirty="0">
                <a:solidFill>
                  <a:schemeClr val="bg1"/>
                </a:solidFill>
                <a:latin typeface="宋体"/>
                <a:ea typeface="宋体"/>
                <a:cs typeface="宋体"/>
              </a:rPr>
              <a:t>RPC</a:t>
            </a:r>
            <a:endParaRPr kumimoji="1" lang="zh-CN" altLang="en-US" b="1" dirty="0">
              <a:solidFill>
                <a:schemeClr val="bg1"/>
              </a:solidFill>
              <a:latin typeface="宋体"/>
              <a:ea typeface="宋体"/>
              <a:cs typeface="宋体"/>
            </a:endParaRP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347614"/>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kumimoji="1" lang="zh-CN" altLang="en-US" sz="1600" b="1" dirty="0">
                <a:solidFill>
                  <a:schemeClr val="tx1"/>
                </a:solidFill>
                <a:latin typeface="宋体"/>
                <a:ea typeface="宋体"/>
                <a:cs typeface="宋体"/>
              </a:rPr>
              <a:t>错误：客户端宕机</a:t>
            </a:r>
            <a:endParaRPr lang="en-US" altLang="zh-CN" sz="1600" b="1" dirty="0">
              <a:solidFill>
                <a:schemeClr val="tx1"/>
              </a:solidFill>
            </a:endParaRPr>
          </a:p>
        </p:txBody>
      </p:sp>
      <p:sp>
        <p:nvSpPr>
          <p:cNvPr id="7" name="圆角矩形 5">
            <a:extLst>
              <a:ext uri="{FF2B5EF4-FFF2-40B4-BE49-F238E27FC236}">
                <a16:creationId xmlns:a16="http://schemas.microsoft.com/office/drawing/2014/main" id="{D79B124B-226B-4DF2-9F18-D5186A9D4F70}"/>
              </a:ext>
            </a:extLst>
          </p:cNvPr>
          <p:cNvSpPr/>
          <p:nvPr/>
        </p:nvSpPr>
        <p:spPr>
          <a:xfrm>
            <a:off x="188640" y="1760782"/>
            <a:ext cx="6480720" cy="33312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bg1"/>
                </a:solidFill>
              </a:rPr>
              <a:t>服务器的计算结果没有用户了，成为孤儿计算（</a:t>
            </a:r>
            <a:r>
              <a:rPr lang="en-US" altLang="zh-CN" sz="1600" b="1" dirty="0">
                <a:solidFill>
                  <a:schemeClr val="bg1"/>
                </a:solidFill>
              </a:rPr>
              <a:t>Orphan</a:t>
            </a:r>
            <a:r>
              <a:rPr lang="zh-CN" altLang="en-US" sz="1600" b="1" dirty="0">
                <a:solidFill>
                  <a:schemeClr val="bg1"/>
                </a:solidFill>
              </a:rPr>
              <a:t>）。</a:t>
            </a:r>
            <a:endParaRPr lang="en-US" altLang="zh-CN" sz="1600" b="1" dirty="0">
              <a:solidFill>
                <a:schemeClr val="bg1"/>
              </a:solidFill>
            </a:endParaRPr>
          </a:p>
          <a:p>
            <a:pPr marL="285750" indent="-285750">
              <a:lnSpc>
                <a:spcPct val="150000"/>
              </a:lnSpc>
              <a:buFont typeface="Wingdings" panose="05000000000000000000" pitchFamily="2" charset="2"/>
              <a:buChar char="p"/>
            </a:pPr>
            <a:r>
              <a:rPr lang="zh-CN" altLang="en-US" sz="1400" b="1" dirty="0">
                <a:solidFill>
                  <a:schemeClr val="bg1"/>
                </a:solidFill>
              </a:rPr>
              <a:t>消灭</a:t>
            </a:r>
            <a:r>
              <a:rPr lang="zh-CN" altLang="en-US" sz="1400" dirty="0">
                <a:solidFill>
                  <a:schemeClr val="bg1"/>
                </a:solidFill>
              </a:rPr>
              <a:t>：当客户端恢复时杀死孤儿；</a:t>
            </a:r>
            <a:endParaRPr lang="en-US" altLang="zh-CN" sz="1400" dirty="0">
              <a:solidFill>
                <a:schemeClr val="bg1"/>
              </a:solidFill>
            </a:endParaRPr>
          </a:p>
          <a:p>
            <a:pPr>
              <a:lnSpc>
                <a:spcPct val="150000"/>
              </a:lnSpc>
            </a:pPr>
            <a:r>
              <a:rPr lang="en-US" altLang="zh-CN" sz="1400" dirty="0">
                <a:solidFill>
                  <a:schemeClr val="bg1"/>
                </a:solidFill>
              </a:rPr>
              <a:t>    </a:t>
            </a:r>
            <a:r>
              <a:rPr lang="zh-CN" altLang="en-US" sz="1400" dirty="0">
                <a:solidFill>
                  <a:schemeClr val="bg1"/>
                </a:solidFill>
              </a:rPr>
              <a:t>（弊端：客户端需要成本来记录状态、</a:t>
            </a:r>
            <a:r>
              <a:rPr lang="en-US" altLang="zh-CN" sz="1400" dirty="0" err="1">
                <a:solidFill>
                  <a:schemeClr val="bg1"/>
                </a:solidFill>
              </a:rPr>
              <a:t>grandorphan</a:t>
            </a:r>
            <a:r>
              <a:rPr lang="zh-CN" altLang="en-US" sz="1400" dirty="0">
                <a:solidFill>
                  <a:schemeClr val="bg1"/>
                </a:solidFill>
              </a:rPr>
              <a:t>无法处理等）</a:t>
            </a:r>
            <a:endParaRPr lang="en-US" altLang="zh-CN" sz="1400" dirty="0">
              <a:solidFill>
                <a:schemeClr val="bg1"/>
              </a:solidFill>
            </a:endParaRPr>
          </a:p>
          <a:p>
            <a:pPr marL="285750" indent="-285750">
              <a:lnSpc>
                <a:spcPct val="150000"/>
              </a:lnSpc>
              <a:buFont typeface="Wingdings" panose="05000000000000000000" pitchFamily="2" charset="2"/>
              <a:buChar char="p"/>
            </a:pPr>
            <a:r>
              <a:rPr lang="zh-CN" altLang="en-US" sz="1400" b="1" dirty="0">
                <a:solidFill>
                  <a:schemeClr val="bg1"/>
                </a:solidFill>
              </a:rPr>
              <a:t>再生</a:t>
            </a:r>
            <a:r>
              <a:rPr lang="zh-CN" altLang="en-US" sz="1400" dirty="0">
                <a:solidFill>
                  <a:schemeClr val="bg1"/>
                </a:solidFill>
              </a:rPr>
              <a:t>：按时间周期（</a:t>
            </a:r>
            <a:r>
              <a:rPr lang="en-US" altLang="zh-CN" sz="1400" dirty="0">
                <a:solidFill>
                  <a:schemeClr val="bg1"/>
                </a:solidFill>
              </a:rPr>
              <a:t>epoch</a:t>
            </a:r>
            <a:r>
              <a:rPr lang="zh-CN" altLang="en-US" sz="1400" dirty="0">
                <a:solidFill>
                  <a:schemeClr val="bg1"/>
                </a:solidFill>
              </a:rPr>
              <a:t>），客户端恢复后，向通知所有服务器开始新周期，杀死与客户端相关的孤儿；</a:t>
            </a:r>
            <a:endParaRPr lang="en-US" altLang="zh-CN" sz="1400" dirty="0">
              <a:solidFill>
                <a:schemeClr val="bg1"/>
              </a:solidFill>
            </a:endParaRPr>
          </a:p>
          <a:p>
            <a:pPr marL="285750" indent="-285750">
              <a:lnSpc>
                <a:spcPct val="150000"/>
              </a:lnSpc>
              <a:buFont typeface="Wingdings" panose="05000000000000000000" pitchFamily="2" charset="2"/>
              <a:buChar char="p"/>
            </a:pPr>
            <a:r>
              <a:rPr lang="zh-CN" altLang="en-US" sz="1400" b="1" dirty="0">
                <a:solidFill>
                  <a:schemeClr val="bg1"/>
                </a:solidFill>
              </a:rPr>
              <a:t>优雅再生</a:t>
            </a:r>
            <a:r>
              <a:rPr lang="zh-CN" altLang="en-US" sz="1400" dirty="0">
                <a:solidFill>
                  <a:schemeClr val="bg1"/>
                </a:solidFill>
              </a:rPr>
              <a:t>：新周期开始后，服务器尝试找回</a:t>
            </a:r>
            <a:r>
              <a:rPr lang="en-US" altLang="zh-CN" sz="1400" dirty="0">
                <a:solidFill>
                  <a:schemeClr val="bg1"/>
                </a:solidFill>
              </a:rPr>
              <a:t>client</a:t>
            </a:r>
            <a:r>
              <a:rPr lang="zh-CN" altLang="en-US" sz="1400" dirty="0">
                <a:solidFill>
                  <a:schemeClr val="bg1"/>
                </a:solidFill>
              </a:rPr>
              <a:t>，如果找不到拥有者则杀死孤儿；</a:t>
            </a:r>
            <a:endParaRPr lang="en-US" altLang="zh-CN" sz="1400" dirty="0">
              <a:solidFill>
                <a:schemeClr val="bg1"/>
              </a:solidFill>
            </a:endParaRPr>
          </a:p>
          <a:p>
            <a:pPr marL="285750" indent="-285750">
              <a:lnSpc>
                <a:spcPct val="150000"/>
              </a:lnSpc>
              <a:buFont typeface="Wingdings" panose="05000000000000000000" pitchFamily="2" charset="2"/>
              <a:buChar char="p"/>
            </a:pPr>
            <a:r>
              <a:rPr lang="zh-CN" altLang="en-US" sz="1400" b="1" dirty="0">
                <a:solidFill>
                  <a:schemeClr val="bg1"/>
                </a:solidFill>
              </a:rPr>
              <a:t>到期：</a:t>
            </a:r>
            <a:r>
              <a:rPr lang="zh-CN" altLang="en-US" sz="1400" dirty="0">
                <a:solidFill>
                  <a:schemeClr val="bg1"/>
                </a:solidFill>
              </a:rPr>
              <a:t>每个</a:t>
            </a:r>
            <a:r>
              <a:rPr lang="en-US" altLang="zh-CN" sz="1400" dirty="0">
                <a:solidFill>
                  <a:schemeClr val="bg1"/>
                </a:solidFill>
              </a:rPr>
              <a:t>RPC</a:t>
            </a:r>
            <a:r>
              <a:rPr lang="zh-CN" altLang="en-US" sz="1400" dirty="0">
                <a:solidFill>
                  <a:schemeClr val="bg1"/>
                </a:solidFill>
              </a:rPr>
              <a:t>都被给定一个标准的时间量 </a:t>
            </a:r>
            <a:r>
              <a:rPr lang="en-US" altLang="zh-CN" sz="1400" dirty="0">
                <a:solidFill>
                  <a:schemeClr val="bg1"/>
                </a:solidFill>
              </a:rPr>
              <a:t>T </a:t>
            </a:r>
            <a:r>
              <a:rPr lang="zh-CN" altLang="en-US" sz="1400" dirty="0">
                <a:solidFill>
                  <a:schemeClr val="bg1"/>
                </a:solidFill>
              </a:rPr>
              <a:t>来进行工作，超时后需要申请延期。重启后等待</a:t>
            </a:r>
            <a:r>
              <a:rPr lang="en-US" altLang="zh-CN" sz="1400" dirty="0">
                <a:solidFill>
                  <a:schemeClr val="bg1"/>
                </a:solidFill>
              </a:rPr>
              <a:t>T</a:t>
            </a:r>
            <a:r>
              <a:rPr lang="zh-CN" altLang="en-US" sz="1400" dirty="0">
                <a:solidFill>
                  <a:schemeClr val="bg1"/>
                </a:solidFill>
              </a:rPr>
              <a:t>，所有孤儿会被终止。</a:t>
            </a:r>
            <a:endParaRPr lang="en-US" altLang="zh-CN" sz="1400" dirty="0">
              <a:solidFill>
                <a:schemeClr val="bg1"/>
              </a:solidFill>
            </a:endParaRPr>
          </a:p>
          <a:p>
            <a:pPr>
              <a:lnSpc>
                <a:spcPct val="150000"/>
              </a:lnSpc>
            </a:pPr>
            <a:r>
              <a:rPr lang="zh-CN" altLang="en-US" sz="1400" dirty="0">
                <a:solidFill>
                  <a:schemeClr val="bg1"/>
                </a:solidFill>
              </a:rPr>
              <a:t>                                       以上方案都不是完美的。</a:t>
            </a:r>
            <a:endParaRPr lang="en-US" altLang="zh-CN" sz="1400" dirty="0">
              <a:solidFill>
                <a:schemeClr val="bg1"/>
              </a:solidFill>
            </a:endParaRPr>
          </a:p>
        </p:txBody>
      </p:sp>
    </p:spTree>
    <p:extLst>
      <p:ext uri="{BB962C8B-B14F-4D97-AF65-F5344CB8AC3E}">
        <p14:creationId xmlns:p14="http://schemas.microsoft.com/office/powerpoint/2010/main" val="2082298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51352A-A4C4-43A3-A71A-83ABF25EF587}"/>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可靠的组通信</a:t>
            </a:r>
          </a:p>
        </p:txBody>
      </p:sp>
      <p:sp>
        <p:nvSpPr>
          <p:cNvPr id="3" name="圆角矩形 2">
            <a:extLst>
              <a:ext uri="{FF2B5EF4-FFF2-40B4-BE49-F238E27FC236}">
                <a16:creationId xmlns:a16="http://schemas.microsoft.com/office/drawing/2014/main" id="{792D164D-6447-4E50-A465-A593825BB696}"/>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直观理解</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E14224CE-6180-4099-9E05-793A16EC0FE3}"/>
              </a:ext>
            </a:extLst>
          </p:cNvPr>
          <p:cNvSpPr txBox="1"/>
          <p:nvPr/>
        </p:nvSpPr>
        <p:spPr>
          <a:xfrm>
            <a:off x="277981" y="1574102"/>
            <a:ext cx="6302035" cy="781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一个消息可靠地发送到一个进程组 </a:t>
            </a:r>
            <a:r>
              <a:rPr lang="en-US" altLang="zh-CN" sz="1600" dirty="0">
                <a:solidFill>
                  <a:schemeClr val="bg1"/>
                </a:solidFill>
              </a:rPr>
              <a:t>G, G </a:t>
            </a:r>
            <a:r>
              <a:rPr lang="zh-CN" altLang="en-US" sz="1600" dirty="0">
                <a:solidFill>
                  <a:schemeClr val="bg1"/>
                </a:solidFill>
              </a:rPr>
              <a:t>中的每个进程都能够收到。 （区分接收和交付）</a:t>
            </a:r>
            <a:endParaRPr lang="en-US" altLang="zh-CN" sz="1600" dirty="0">
              <a:solidFill>
                <a:schemeClr val="bg1"/>
              </a:solidFill>
            </a:endParaRPr>
          </a:p>
        </p:txBody>
      </p:sp>
      <p:pic>
        <p:nvPicPr>
          <p:cNvPr id="5" name="图片 4">
            <a:extLst>
              <a:ext uri="{FF2B5EF4-FFF2-40B4-BE49-F238E27FC236}">
                <a16:creationId xmlns:a16="http://schemas.microsoft.com/office/drawing/2014/main" id="{1D3C8530-1DF3-4AFF-80C7-B5F8CCFD68BB}"/>
              </a:ext>
            </a:extLst>
          </p:cNvPr>
          <p:cNvPicPr>
            <a:picLocks noChangeAspect="1"/>
          </p:cNvPicPr>
          <p:nvPr/>
        </p:nvPicPr>
        <p:blipFill>
          <a:blip r:embed="rId2"/>
          <a:stretch>
            <a:fillRect/>
          </a:stretch>
        </p:blipFill>
        <p:spPr>
          <a:xfrm>
            <a:off x="836712" y="2355725"/>
            <a:ext cx="5472608" cy="2681531"/>
          </a:xfrm>
          <a:prstGeom prst="rect">
            <a:avLst/>
          </a:prstGeom>
        </p:spPr>
      </p:pic>
    </p:spTree>
    <p:extLst>
      <p:ext uri="{BB962C8B-B14F-4D97-AF65-F5344CB8AC3E}">
        <p14:creationId xmlns:p14="http://schemas.microsoft.com/office/powerpoint/2010/main" val="3824199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A978A2-1851-416A-9A1D-4392E2796634}"/>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简单可靠的组通信</a:t>
            </a:r>
          </a:p>
        </p:txBody>
      </p:sp>
      <p:sp>
        <p:nvSpPr>
          <p:cNvPr id="3" name="圆角矩形 2">
            <a:extLst>
              <a:ext uri="{FF2B5EF4-FFF2-40B4-BE49-F238E27FC236}">
                <a16:creationId xmlns:a16="http://schemas.microsoft.com/office/drawing/2014/main" id="{82465193-0642-425E-8455-72F956EE5CA9}"/>
              </a:ext>
            </a:extLst>
          </p:cNvPr>
          <p:cNvSpPr/>
          <p:nvPr/>
        </p:nvSpPr>
        <p:spPr>
          <a:xfrm>
            <a:off x="277982" y="1203597"/>
            <a:ext cx="6580018" cy="10134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sz="1600" b="1" dirty="0">
                <a:solidFill>
                  <a:schemeClr val="tx1"/>
                </a:solidFill>
              </a:rPr>
              <a:t>不考虑组成员变化（组成员变化会涉及</a:t>
            </a:r>
            <a:r>
              <a:rPr lang="en-US" altLang="zh-CN" sz="1600" b="1" dirty="0">
                <a:solidFill>
                  <a:schemeClr val="tx1"/>
                </a:solidFill>
              </a:rPr>
              <a:t>consensus</a:t>
            </a:r>
            <a:r>
              <a:rPr lang="zh-CN" altLang="en-US" sz="1600" b="1" dirty="0">
                <a:solidFill>
                  <a:schemeClr val="tx1"/>
                </a:solidFill>
              </a:rPr>
              <a:t>问题）</a:t>
            </a:r>
            <a:endParaRPr lang="en-US" altLang="zh-CN" sz="1600" b="1" dirty="0">
              <a:solidFill>
                <a:schemeClr val="tx1"/>
              </a:solidFill>
            </a:endParaRPr>
          </a:p>
          <a:p>
            <a:pPr marL="285750" indent="-285750">
              <a:buFont typeface="Wingdings" panose="05000000000000000000" pitchFamily="2" charset="2"/>
              <a:buChar char="Ø"/>
            </a:pPr>
            <a:r>
              <a:rPr lang="zh-CN" altLang="en-US" sz="1600" b="1" dirty="0">
                <a:solidFill>
                  <a:schemeClr val="tx1"/>
                </a:solidFill>
              </a:rPr>
              <a:t>无故障情形：可以用可靠点播协议，如</a:t>
            </a:r>
            <a:r>
              <a:rPr lang="en-US" altLang="zh-CN" sz="1600" b="1" dirty="0">
                <a:solidFill>
                  <a:schemeClr val="tx1"/>
                </a:solidFill>
              </a:rPr>
              <a:t>TCP</a:t>
            </a:r>
            <a:r>
              <a:rPr lang="zh-CN" altLang="en-US" sz="1600" b="1" dirty="0">
                <a:solidFill>
                  <a:schemeClr val="tx1"/>
                </a:solidFill>
              </a:rPr>
              <a:t>，实现</a:t>
            </a:r>
            <a:endParaRPr lang="en-US" altLang="zh-CN" sz="1600" b="1" dirty="0">
              <a:solidFill>
                <a:schemeClr val="tx1"/>
              </a:solidFill>
            </a:endParaRPr>
          </a:p>
          <a:p>
            <a:pPr marL="285750" indent="-285750">
              <a:buFont typeface="Wingdings" panose="05000000000000000000" pitchFamily="2" charset="2"/>
              <a:buChar char="Ø"/>
            </a:pPr>
            <a:r>
              <a:rPr lang="zh-CN" altLang="en-US" sz="1600" b="1" dirty="0">
                <a:solidFill>
                  <a:schemeClr val="tx1"/>
                </a:solidFill>
              </a:rPr>
              <a:t>有故障情况：消息丢失</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A12D4F5-D858-4B44-BD2C-FC6E9F6E57FA}"/>
              </a:ext>
            </a:extLst>
          </p:cNvPr>
          <p:cNvSpPr/>
          <p:nvPr/>
        </p:nvSpPr>
        <p:spPr>
          <a:xfrm>
            <a:off x="277982" y="2217048"/>
            <a:ext cx="6302035" cy="369332"/>
          </a:xfrm>
          <a:prstGeom prst="round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简单方案：消息编号后发送，基于编号缺失重发。</a:t>
            </a:r>
            <a:endParaRPr lang="en-US" altLang="zh-CN" sz="1600" b="1" dirty="0">
              <a:solidFill>
                <a:schemeClr val="tx1"/>
              </a:solidFill>
            </a:endParaRPr>
          </a:p>
        </p:txBody>
      </p:sp>
      <p:pic>
        <p:nvPicPr>
          <p:cNvPr id="5" name="图片 4">
            <a:extLst>
              <a:ext uri="{FF2B5EF4-FFF2-40B4-BE49-F238E27FC236}">
                <a16:creationId xmlns:a16="http://schemas.microsoft.com/office/drawing/2014/main" id="{5BCFC29D-D4DE-4862-970D-9E237940DF4E}"/>
              </a:ext>
            </a:extLst>
          </p:cNvPr>
          <p:cNvPicPr>
            <a:picLocks noChangeAspect="1"/>
          </p:cNvPicPr>
          <p:nvPr/>
        </p:nvPicPr>
        <p:blipFill>
          <a:blip r:embed="rId2"/>
          <a:stretch>
            <a:fillRect/>
          </a:stretch>
        </p:blipFill>
        <p:spPr>
          <a:xfrm>
            <a:off x="620689" y="2584327"/>
            <a:ext cx="4392488" cy="2438018"/>
          </a:xfrm>
          <a:prstGeom prst="rect">
            <a:avLst/>
          </a:prstGeom>
        </p:spPr>
      </p:pic>
      <p:sp>
        <p:nvSpPr>
          <p:cNvPr id="6" name="矩形 5">
            <a:extLst>
              <a:ext uri="{FF2B5EF4-FFF2-40B4-BE49-F238E27FC236}">
                <a16:creationId xmlns:a16="http://schemas.microsoft.com/office/drawing/2014/main" id="{77EF97A1-8C77-4438-8FBB-42CAB357102B}"/>
              </a:ext>
            </a:extLst>
          </p:cNvPr>
          <p:cNvSpPr/>
          <p:nvPr/>
        </p:nvSpPr>
        <p:spPr>
          <a:xfrm>
            <a:off x="5013177" y="3201992"/>
            <a:ext cx="1656184" cy="1569660"/>
          </a:xfrm>
          <a:prstGeom prst="rect">
            <a:avLst/>
          </a:prstGeom>
          <a:solidFill>
            <a:schemeClr val="tx1"/>
          </a:solidFill>
        </p:spPr>
        <p:txBody>
          <a:bodyPr wrap="square">
            <a:spAutoFit/>
          </a:bodyPr>
          <a:lstStyle/>
          <a:p>
            <a:r>
              <a:rPr lang="zh-CN" altLang="en-US" sz="1600" b="1" dirty="0">
                <a:solidFill>
                  <a:srgbClr val="FFFF00"/>
                </a:solidFill>
              </a:rPr>
              <a:t>具体细节改变？</a:t>
            </a:r>
            <a:endParaRPr lang="en-US" altLang="zh-CN" sz="1600" b="1" dirty="0">
              <a:solidFill>
                <a:srgbClr val="FFFF00"/>
              </a:solidFill>
            </a:endParaRPr>
          </a:p>
          <a:p>
            <a:r>
              <a:rPr lang="en-US" altLang="zh-CN" sz="1200" b="1" dirty="0">
                <a:solidFill>
                  <a:srgbClr val="FFFF00"/>
                </a:solidFill>
              </a:rPr>
              <a:t>Ack piggyback</a:t>
            </a:r>
            <a:r>
              <a:rPr lang="zh-CN" altLang="en-US" sz="1200" b="1" dirty="0">
                <a:solidFill>
                  <a:srgbClr val="FFFF00"/>
                </a:solidFill>
              </a:rPr>
              <a:t>、</a:t>
            </a:r>
            <a:endParaRPr lang="en-US" altLang="zh-CN" sz="1200" b="1" dirty="0">
              <a:solidFill>
                <a:srgbClr val="FFFF00"/>
              </a:solidFill>
            </a:endParaRPr>
          </a:p>
          <a:p>
            <a:r>
              <a:rPr lang="en-US" altLang="zh-CN" sz="1200" b="1" dirty="0">
                <a:solidFill>
                  <a:srgbClr val="FFFF00"/>
                </a:solidFill>
              </a:rPr>
              <a:t>point retransmit</a:t>
            </a:r>
            <a:r>
              <a:rPr lang="zh-CN" altLang="en-US" sz="1200" b="1" dirty="0">
                <a:solidFill>
                  <a:srgbClr val="FFFF00"/>
                </a:solidFill>
              </a:rPr>
              <a:t>等</a:t>
            </a:r>
            <a:endParaRPr lang="en-US" altLang="zh-CN" sz="1200" b="1" dirty="0">
              <a:solidFill>
                <a:srgbClr val="FFFF00"/>
              </a:solidFill>
            </a:endParaRPr>
          </a:p>
          <a:p>
            <a:endParaRPr lang="en-US" altLang="zh-CN" sz="1400" b="1" dirty="0">
              <a:solidFill>
                <a:srgbClr val="FFFF00"/>
              </a:solidFill>
            </a:endParaRPr>
          </a:p>
          <a:p>
            <a:endParaRPr lang="en-US" altLang="zh-CN" sz="1400" b="1" dirty="0">
              <a:solidFill>
                <a:srgbClr val="FFFF00"/>
              </a:solidFill>
            </a:endParaRPr>
          </a:p>
          <a:p>
            <a:r>
              <a:rPr lang="zh-CN" altLang="en-US" sz="1400" b="1" dirty="0">
                <a:solidFill>
                  <a:srgbClr val="FFFF00"/>
                </a:solidFill>
              </a:rPr>
              <a:t>局限性：扩展性差！</a:t>
            </a:r>
            <a:endParaRPr lang="en-US" altLang="zh-CN" sz="1400" b="1" dirty="0">
              <a:solidFill>
                <a:srgbClr val="FFFF00"/>
              </a:solidFill>
            </a:endParaRPr>
          </a:p>
          <a:p>
            <a:r>
              <a:rPr lang="zh-CN" altLang="en-US" sz="1400" b="1" dirty="0">
                <a:solidFill>
                  <a:srgbClr val="FFFF00"/>
                </a:solidFill>
              </a:rPr>
              <a:t>（</a:t>
            </a:r>
            <a:r>
              <a:rPr lang="en-US" altLang="zh-CN" sz="1400" b="1" dirty="0">
                <a:solidFill>
                  <a:srgbClr val="FFFF00"/>
                </a:solidFill>
              </a:rPr>
              <a:t>ack implosion</a:t>
            </a:r>
            <a:r>
              <a:rPr lang="zh-CN" altLang="en-US" sz="1400" b="1" dirty="0">
                <a:solidFill>
                  <a:srgbClr val="FFFF00"/>
                </a:solidFill>
              </a:rPr>
              <a:t>）</a:t>
            </a:r>
          </a:p>
        </p:txBody>
      </p:sp>
    </p:spTree>
    <p:extLst>
      <p:ext uri="{BB962C8B-B14F-4D97-AF65-F5344CB8AC3E}">
        <p14:creationId xmlns:p14="http://schemas.microsoft.com/office/powerpoint/2010/main" val="293115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DCC3E8-CF65-4CCA-8BD1-C69843DCFF1A}"/>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可靠多播的可扩展性</a:t>
            </a:r>
          </a:p>
        </p:txBody>
      </p:sp>
      <p:sp>
        <p:nvSpPr>
          <p:cNvPr id="3" name="圆角矩形 2">
            <a:extLst>
              <a:ext uri="{FF2B5EF4-FFF2-40B4-BE49-F238E27FC236}">
                <a16:creationId xmlns:a16="http://schemas.microsoft.com/office/drawing/2014/main" id="{C5D22FB7-D0AA-42E4-9045-AE28C38EB8E3}"/>
              </a:ext>
            </a:extLst>
          </p:cNvPr>
          <p:cNvSpPr/>
          <p:nvPr/>
        </p:nvSpPr>
        <p:spPr>
          <a:xfrm>
            <a:off x="277978" y="11943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如何避免</a:t>
            </a:r>
            <a:r>
              <a:rPr lang="en-US" altLang="zh-CN" sz="1600" b="1" dirty="0">
                <a:solidFill>
                  <a:schemeClr val="tx1"/>
                </a:solidFill>
              </a:rPr>
              <a:t>Ack implosion</a:t>
            </a:r>
            <a:r>
              <a:rPr lang="zh-CN" altLang="en-US" sz="1600" b="1" dirty="0">
                <a:solidFill>
                  <a:schemeClr val="tx1"/>
                </a:solidFill>
              </a:rPr>
              <a:t>？</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537EA1F4-B53B-4832-B086-468D31789925}"/>
              </a:ext>
            </a:extLst>
          </p:cNvPr>
          <p:cNvSpPr txBox="1"/>
          <p:nvPr/>
        </p:nvSpPr>
        <p:spPr>
          <a:xfrm>
            <a:off x="277977" y="1690201"/>
            <a:ext cx="6302035" cy="781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简单方案：接收方只是在消息丢失时才返回一个反馈消息；</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zh-CN" altLang="en-US" sz="1600" dirty="0">
                <a:solidFill>
                  <a:schemeClr val="bg1"/>
                </a:solidFill>
              </a:rPr>
              <a:t>存在的问题是：需要缓存大量的陈旧的信息；</a:t>
            </a:r>
            <a:endParaRPr lang="en-US" altLang="zh-CN" sz="1600" dirty="0">
              <a:solidFill>
                <a:schemeClr val="bg1"/>
              </a:solidFill>
            </a:endParaRPr>
          </a:p>
        </p:txBody>
      </p:sp>
      <p:sp>
        <p:nvSpPr>
          <p:cNvPr id="7" name="文本框 5">
            <a:extLst>
              <a:ext uri="{FF2B5EF4-FFF2-40B4-BE49-F238E27FC236}">
                <a16:creationId xmlns:a16="http://schemas.microsoft.com/office/drawing/2014/main" id="{8D1F892A-8AEE-4EB0-8570-29A0E083A20C}"/>
              </a:ext>
            </a:extLst>
          </p:cNvPr>
          <p:cNvSpPr txBox="1"/>
          <p:nvPr/>
        </p:nvSpPr>
        <p:spPr>
          <a:xfrm>
            <a:off x="277976" y="2427734"/>
            <a:ext cx="6302035" cy="781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进一步改进：反馈抑制，即：消息丢失反馈被多播给全组，避免重复反馈。</a:t>
            </a:r>
            <a:endParaRPr lang="en-US" altLang="zh-CN" sz="1600" dirty="0">
              <a:solidFill>
                <a:schemeClr val="bg1"/>
              </a:solidFill>
            </a:endParaRPr>
          </a:p>
        </p:txBody>
      </p:sp>
      <p:pic>
        <p:nvPicPr>
          <p:cNvPr id="8" name="图片 4">
            <a:extLst>
              <a:ext uri="{FF2B5EF4-FFF2-40B4-BE49-F238E27FC236}">
                <a16:creationId xmlns:a16="http://schemas.microsoft.com/office/drawing/2014/main" id="{43937040-69BA-47EA-BA24-5B70170706B5}"/>
              </a:ext>
            </a:extLst>
          </p:cNvPr>
          <p:cNvPicPr>
            <a:picLocks noChangeAspect="1"/>
          </p:cNvPicPr>
          <p:nvPr/>
        </p:nvPicPr>
        <p:blipFill>
          <a:blip r:embed="rId2"/>
          <a:stretch>
            <a:fillRect/>
          </a:stretch>
        </p:blipFill>
        <p:spPr>
          <a:xfrm>
            <a:off x="300796" y="3223151"/>
            <a:ext cx="4712505" cy="1747255"/>
          </a:xfrm>
          <a:prstGeom prst="rect">
            <a:avLst/>
          </a:prstGeom>
        </p:spPr>
      </p:pic>
      <p:sp>
        <p:nvSpPr>
          <p:cNvPr id="9" name="矩形 5">
            <a:extLst>
              <a:ext uri="{FF2B5EF4-FFF2-40B4-BE49-F238E27FC236}">
                <a16:creationId xmlns:a16="http://schemas.microsoft.com/office/drawing/2014/main" id="{B436147F-033F-43AE-BCEF-79224434ACDE}"/>
              </a:ext>
            </a:extLst>
          </p:cNvPr>
          <p:cNvSpPr/>
          <p:nvPr/>
        </p:nvSpPr>
        <p:spPr>
          <a:xfrm>
            <a:off x="5085184" y="3673356"/>
            <a:ext cx="1656184" cy="707886"/>
          </a:xfrm>
          <a:prstGeom prst="rect">
            <a:avLst/>
          </a:prstGeom>
          <a:solidFill>
            <a:schemeClr val="tx1"/>
          </a:solidFill>
        </p:spPr>
        <p:txBody>
          <a:bodyPr wrap="square">
            <a:spAutoFit/>
          </a:bodyPr>
          <a:lstStyle/>
          <a:p>
            <a:r>
              <a:rPr lang="zh-CN" altLang="en-US" sz="1600" b="1" dirty="0">
                <a:solidFill>
                  <a:srgbClr val="FFFF00"/>
                </a:solidFill>
              </a:rPr>
              <a:t>仍然很多问题：</a:t>
            </a:r>
            <a:endParaRPr lang="en-US" altLang="zh-CN" sz="1600" b="1" dirty="0">
              <a:solidFill>
                <a:srgbClr val="FFFF00"/>
              </a:solidFill>
            </a:endParaRPr>
          </a:p>
          <a:p>
            <a:r>
              <a:rPr lang="zh-CN" altLang="en-US" sz="1200" b="1" dirty="0">
                <a:solidFill>
                  <a:srgbClr val="FFFF00"/>
                </a:solidFill>
              </a:rPr>
              <a:t>同时发送的反馈</a:t>
            </a:r>
            <a:endParaRPr lang="en-US" altLang="zh-CN" sz="1200" b="1" dirty="0">
              <a:solidFill>
                <a:srgbClr val="FFFF00"/>
              </a:solidFill>
            </a:endParaRPr>
          </a:p>
          <a:p>
            <a:r>
              <a:rPr lang="zh-CN" altLang="en-US" sz="1200" b="1" dirty="0">
                <a:solidFill>
                  <a:srgbClr val="FFFF00"/>
                </a:solidFill>
              </a:rPr>
              <a:t>正常接收者被打断等</a:t>
            </a:r>
            <a:endParaRPr lang="en-US" altLang="zh-CN" sz="1400" b="1" dirty="0">
              <a:solidFill>
                <a:srgbClr val="FFFF00"/>
              </a:solidFill>
            </a:endParaRPr>
          </a:p>
        </p:txBody>
      </p:sp>
    </p:spTree>
    <p:extLst>
      <p:ext uri="{BB962C8B-B14F-4D97-AF65-F5344CB8AC3E}">
        <p14:creationId xmlns:p14="http://schemas.microsoft.com/office/powerpoint/2010/main" val="231356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5C5933-75A2-4516-9713-6B711C3AC8CA}"/>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层次化多播及反馈控制</a:t>
            </a:r>
          </a:p>
        </p:txBody>
      </p:sp>
      <p:sp>
        <p:nvSpPr>
          <p:cNvPr id="3" name="圆角矩形 2">
            <a:extLst>
              <a:ext uri="{FF2B5EF4-FFF2-40B4-BE49-F238E27FC236}">
                <a16:creationId xmlns:a16="http://schemas.microsoft.com/office/drawing/2014/main" id="{7BBA453D-3AD9-49D6-B4AC-55A9949F2AAD}"/>
              </a:ext>
            </a:extLst>
          </p:cNvPr>
          <p:cNvSpPr/>
          <p:nvPr/>
        </p:nvSpPr>
        <p:spPr>
          <a:xfrm>
            <a:off x="277982" y="1275606"/>
            <a:ext cx="6302035" cy="79208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进程被分成小组，每组有</a:t>
            </a:r>
            <a:r>
              <a:rPr lang="en-US" altLang="zh-CN" sz="1600" b="1" dirty="0">
                <a:solidFill>
                  <a:schemeClr val="tx1"/>
                </a:solidFill>
              </a:rPr>
              <a:t>coordinator</a:t>
            </a:r>
          </a:p>
          <a:p>
            <a:pPr marL="285750" indent="-285750">
              <a:lnSpc>
                <a:spcPct val="150000"/>
              </a:lnSpc>
              <a:buFont typeface="Wingdings" panose="05000000000000000000" pitchFamily="2" charset="2"/>
              <a:buChar char="Ø"/>
            </a:pPr>
            <a:r>
              <a:rPr lang="en-US" altLang="zh-CN" sz="1600" b="1" dirty="0">
                <a:solidFill>
                  <a:schemeClr val="tx1"/>
                </a:solidFill>
              </a:rPr>
              <a:t>Coordinator</a:t>
            </a:r>
            <a:r>
              <a:rPr lang="zh-CN" altLang="en-US" sz="1600" b="1" dirty="0">
                <a:solidFill>
                  <a:schemeClr val="tx1"/>
                </a:solidFill>
              </a:rPr>
              <a:t>构成树结构</a:t>
            </a:r>
            <a:endParaRPr lang="en-US" altLang="zh-CN" sz="1600" b="1" dirty="0">
              <a:solidFill>
                <a:schemeClr val="tx1"/>
              </a:solidFill>
            </a:endParaRPr>
          </a:p>
        </p:txBody>
      </p:sp>
      <p:pic>
        <p:nvPicPr>
          <p:cNvPr id="5" name="图片 4">
            <a:extLst>
              <a:ext uri="{FF2B5EF4-FFF2-40B4-BE49-F238E27FC236}">
                <a16:creationId xmlns:a16="http://schemas.microsoft.com/office/drawing/2014/main" id="{C29E79F4-5D72-454D-8CA7-B33984CE4060}"/>
              </a:ext>
            </a:extLst>
          </p:cNvPr>
          <p:cNvPicPr>
            <a:picLocks noChangeAspect="1"/>
          </p:cNvPicPr>
          <p:nvPr/>
        </p:nvPicPr>
        <p:blipFill rotWithShape="1">
          <a:blip r:embed="rId2"/>
          <a:srcRect l="15499" r="22506"/>
          <a:stretch/>
        </p:blipFill>
        <p:spPr>
          <a:xfrm>
            <a:off x="692696" y="2219031"/>
            <a:ext cx="3744417" cy="2592288"/>
          </a:xfrm>
          <a:prstGeom prst="rect">
            <a:avLst/>
          </a:prstGeom>
        </p:spPr>
      </p:pic>
      <p:sp>
        <p:nvSpPr>
          <p:cNvPr id="6" name="矩形 5">
            <a:extLst>
              <a:ext uri="{FF2B5EF4-FFF2-40B4-BE49-F238E27FC236}">
                <a16:creationId xmlns:a16="http://schemas.microsoft.com/office/drawing/2014/main" id="{3703D972-DD5D-4EF4-AD37-5EB2B669F78D}"/>
              </a:ext>
            </a:extLst>
          </p:cNvPr>
          <p:cNvSpPr/>
          <p:nvPr/>
        </p:nvSpPr>
        <p:spPr>
          <a:xfrm>
            <a:off x="4563794" y="3003798"/>
            <a:ext cx="2016223" cy="584775"/>
          </a:xfrm>
          <a:prstGeom prst="rect">
            <a:avLst/>
          </a:prstGeom>
          <a:solidFill>
            <a:schemeClr val="tx1"/>
          </a:solidFill>
        </p:spPr>
        <p:txBody>
          <a:bodyPr wrap="square">
            <a:spAutoFit/>
          </a:bodyPr>
          <a:lstStyle/>
          <a:p>
            <a:r>
              <a:rPr lang="zh-CN" altLang="en-US" sz="1600" b="1" dirty="0">
                <a:solidFill>
                  <a:srgbClr val="FFFF00"/>
                </a:solidFill>
              </a:rPr>
              <a:t>树结构实现</a:t>
            </a:r>
            <a:r>
              <a:rPr lang="en-US" altLang="zh-CN" sz="1600" b="1" dirty="0">
                <a:solidFill>
                  <a:srgbClr val="FFFF00"/>
                </a:solidFill>
              </a:rPr>
              <a:t>ACK</a:t>
            </a:r>
            <a:r>
              <a:rPr lang="zh-CN" altLang="en-US" sz="1600" b="1" dirty="0">
                <a:solidFill>
                  <a:srgbClr val="FFFF00"/>
                </a:solidFill>
              </a:rPr>
              <a:t>的聚合，降低开销。</a:t>
            </a:r>
            <a:endParaRPr lang="zh-CN" altLang="en-US" sz="1400" b="1" dirty="0">
              <a:solidFill>
                <a:srgbClr val="FFFF00"/>
              </a:solidFill>
            </a:endParaRPr>
          </a:p>
        </p:txBody>
      </p:sp>
    </p:spTree>
    <p:extLst>
      <p:ext uri="{BB962C8B-B14F-4D97-AF65-F5344CB8AC3E}">
        <p14:creationId xmlns:p14="http://schemas.microsoft.com/office/powerpoint/2010/main" val="277130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5C5933-75A2-4516-9713-6B711C3AC8CA}"/>
              </a:ext>
            </a:extLst>
          </p:cNvPr>
          <p:cNvSpPr txBox="1"/>
          <p:nvPr/>
        </p:nvSpPr>
        <p:spPr>
          <a:xfrm>
            <a:off x="-23718" y="762258"/>
            <a:ext cx="5252918" cy="369332"/>
          </a:xfrm>
          <a:prstGeom prst="rect">
            <a:avLst/>
          </a:prstGeom>
          <a:noFill/>
        </p:spPr>
        <p:txBody>
          <a:bodyPr wrap="square" rtlCol="0">
            <a:spAutoFit/>
          </a:bodyPr>
          <a:lstStyle/>
          <a:p>
            <a:r>
              <a:rPr kumimoji="1" lang="en-US" altLang="zh-CN" b="1" dirty="0">
                <a:solidFill>
                  <a:schemeClr val="bg1"/>
                </a:solidFill>
                <a:latin typeface="宋体"/>
                <a:ea typeface="宋体"/>
                <a:cs typeface="宋体"/>
              </a:rPr>
              <a:t>Gossip</a:t>
            </a:r>
            <a:r>
              <a:rPr kumimoji="1" lang="zh-CN" altLang="en-US" b="1" dirty="0">
                <a:solidFill>
                  <a:schemeClr val="bg1"/>
                </a:solidFill>
                <a:latin typeface="宋体"/>
                <a:ea typeface="宋体"/>
                <a:cs typeface="宋体"/>
              </a:rPr>
              <a:t>多播</a:t>
            </a:r>
          </a:p>
        </p:txBody>
      </p:sp>
      <p:sp>
        <p:nvSpPr>
          <p:cNvPr id="3" name="圆角矩形 2">
            <a:extLst>
              <a:ext uri="{FF2B5EF4-FFF2-40B4-BE49-F238E27FC236}">
                <a16:creationId xmlns:a16="http://schemas.microsoft.com/office/drawing/2014/main" id="{7BBA453D-3AD9-49D6-B4AC-55A9949F2AAD}"/>
              </a:ext>
            </a:extLst>
          </p:cNvPr>
          <p:cNvSpPr/>
          <p:nvPr/>
        </p:nvSpPr>
        <p:spPr>
          <a:xfrm>
            <a:off x="277982" y="1275606"/>
            <a:ext cx="6302035" cy="17281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节点随机选择另一个节点进行消息交换；</a:t>
            </a:r>
            <a:endParaRPr lang="en-US" altLang="zh-CN" sz="1600" b="1" dirty="0">
              <a:solidFill>
                <a:schemeClr val="tx1"/>
              </a:solidFill>
            </a:endParaRPr>
          </a:p>
          <a:p>
            <a:pPr marL="285750" indent="-285750">
              <a:lnSpc>
                <a:spcPct val="150000"/>
              </a:lnSpc>
              <a:buFont typeface="Wingdings" panose="05000000000000000000" pitchFamily="2" charset="2"/>
              <a:buChar char="Ø"/>
            </a:pPr>
            <a:r>
              <a:rPr lang="en-US" altLang="zh-CN" sz="1600" b="1" dirty="0">
                <a:solidFill>
                  <a:schemeClr val="tx1"/>
                </a:solidFill>
              </a:rPr>
              <a:t>Eventually</a:t>
            </a:r>
            <a:r>
              <a:rPr lang="zh-CN" altLang="en-US" sz="1600" b="1" dirty="0">
                <a:solidFill>
                  <a:schemeClr val="tx1"/>
                </a:solidFill>
              </a:rPr>
              <a:t>，消息会发布给所有节点。</a:t>
            </a:r>
            <a:endParaRPr lang="en-US" altLang="zh-CN" sz="1600" b="1" dirty="0">
              <a:solidFill>
                <a:schemeClr val="tx1"/>
              </a:solidFill>
            </a:endParaRPr>
          </a:p>
          <a:p>
            <a:pPr marL="285750" indent="-285750">
              <a:lnSpc>
                <a:spcPct val="150000"/>
              </a:lnSpc>
              <a:buFont typeface="Wingdings" panose="05000000000000000000" pitchFamily="2" charset="2"/>
              <a:buChar char="Ø"/>
            </a:pPr>
            <a:r>
              <a:rPr lang="zh-CN" altLang="en-US" sz="1600" b="1" dirty="0">
                <a:solidFill>
                  <a:schemeClr val="tx1"/>
                </a:solidFill>
              </a:rPr>
              <a:t>优点：简单、高效</a:t>
            </a:r>
            <a:endParaRPr lang="en-US" altLang="zh-CN" sz="1600" b="1" dirty="0">
              <a:solidFill>
                <a:schemeClr val="tx1"/>
              </a:solidFill>
            </a:endParaRPr>
          </a:p>
          <a:p>
            <a:pPr marL="285750" indent="-285750">
              <a:lnSpc>
                <a:spcPct val="150000"/>
              </a:lnSpc>
              <a:buFont typeface="Wingdings" panose="05000000000000000000" pitchFamily="2" charset="2"/>
              <a:buChar char="Ø"/>
            </a:pPr>
            <a:r>
              <a:rPr lang="zh-CN" altLang="en-US" sz="1600" b="1" dirty="0">
                <a:solidFill>
                  <a:schemeClr val="tx1"/>
                </a:solidFill>
              </a:rPr>
              <a:t>缺点：速度慢、概率性可靠</a:t>
            </a:r>
            <a:endParaRPr lang="en-US" altLang="zh-CN" sz="1600" b="1" dirty="0">
              <a:solidFill>
                <a:schemeClr val="tx1"/>
              </a:solidFill>
            </a:endParaRPr>
          </a:p>
        </p:txBody>
      </p:sp>
    </p:spTree>
    <p:extLst>
      <p:ext uri="{BB962C8B-B14F-4D97-AF65-F5344CB8AC3E}">
        <p14:creationId xmlns:p14="http://schemas.microsoft.com/office/powerpoint/2010/main" val="1861453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FC6177-A149-4DA1-B5B4-97766EE20471}"/>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原子多播：</a:t>
            </a:r>
            <a:r>
              <a:rPr lang="zh-CN" altLang="en-US" b="1" dirty="0">
                <a:solidFill>
                  <a:schemeClr val="bg1"/>
                </a:solidFill>
              </a:rPr>
              <a:t>有进程失效的情形</a:t>
            </a:r>
            <a:endParaRPr lang="en-US" altLang="zh-CN" b="1" dirty="0">
              <a:solidFill>
                <a:schemeClr val="bg1"/>
              </a:solidFill>
            </a:endParaRPr>
          </a:p>
        </p:txBody>
      </p:sp>
      <p:sp>
        <p:nvSpPr>
          <p:cNvPr id="3" name="圆角矩形 2">
            <a:extLst>
              <a:ext uri="{FF2B5EF4-FFF2-40B4-BE49-F238E27FC236}">
                <a16:creationId xmlns:a16="http://schemas.microsoft.com/office/drawing/2014/main" id="{8F409F0B-D6C4-46DA-9D70-5BD1937D211B}"/>
              </a:ext>
            </a:extLst>
          </p:cNvPr>
          <p:cNvSpPr/>
          <p:nvPr/>
        </p:nvSpPr>
        <p:spPr>
          <a:xfrm>
            <a:off x="277982" y="11943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原子性</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9FC28DCE-E0AD-4B84-A363-BA6EFEF4ABF3}"/>
              </a:ext>
            </a:extLst>
          </p:cNvPr>
          <p:cNvSpPr txBox="1"/>
          <p:nvPr/>
        </p:nvSpPr>
        <p:spPr>
          <a:xfrm>
            <a:off x="277982" y="1553786"/>
            <a:ext cx="6302035" cy="11509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chemeClr val="bg1"/>
                </a:solidFill>
              </a:rPr>
              <a:t>消息要么发送给所有进程，要么不向任何进程发送。</a:t>
            </a:r>
            <a:endParaRPr lang="en-US" altLang="zh-CN" sz="1600" dirty="0">
              <a:solidFill>
                <a:schemeClr val="bg1"/>
              </a:solidFill>
            </a:endParaRPr>
          </a:p>
          <a:p>
            <a:pPr marL="285750" indent="-285750">
              <a:lnSpc>
                <a:spcPct val="150000"/>
              </a:lnSpc>
              <a:buFont typeface="Arial" panose="020B0604020202020204" pitchFamily="34" charset="0"/>
              <a:buChar char="•"/>
            </a:pPr>
            <a:r>
              <a:rPr lang="zh-CN" altLang="en-US" sz="1600" dirty="0">
                <a:solidFill>
                  <a:schemeClr val="bg1"/>
                </a:solidFill>
              </a:rPr>
              <a:t>所有的消息都按照相同的顺序发送给所有的进程。</a:t>
            </a:r>
            <a:endParaRPr lang="en-US" altLang="zh-CN" sz="1600" dirty="0">
              <a:solidFill>
                <a:schemeClr val="bg1"/>
              </a:solidFill>
            </a:endParaRPr>
          </a:p>
          <a:p>
            <a:pPr marL="285750" indent="-285750">
              <a:lnSpc>
                <a:spcPct val="150000"/>
              </a:lnSpc>
              <a:buFont typeface="Arial" panose="020B0604020202020204" pitchFamily="34" charset="0"/>
              <a:buChar char="•"/>
            </a:pPr>
            <a:r>
              <a:rPr lang="zh-CN" altLang="en-US" sz="1600" dirty="0">
                <a:solidFill>
                  <a:schemeClr val="bg1"/>
                </a:solidFill>
              </a:rPr>
              <a:t>要点：组成员变化（宕机或进出）、消息处理顺序。</a:t>
            </a:r>
            <a:endParaRPr lang="en-US" altLang="zh-CN" sz="1600" dirty="0">
              <a:solidFill>
                <a:schemeClr val="bg1"/>
              </a:solidFill>
            </a:endParaRPr>
          </a:p>
        </p:txBody>
      </p:sp>
      <p:sp>
        <p:nvSpPr>
          <p:cNvPr id="5" name="圆角矩形 2">
            <a:extLst>
              <a:ext uri="{FF2B5EF4-FFF2-40B4-BE49-F238E27FC236}">
                <a16:creationId xmlns:a16="http://schemas.microsoft.com/office/drawing/2014/main" id="{47992A4B-18C7-4FC5-97F3-5C92A682C78D}"/>
              </a:ext>
            </a:extLst>
          </p:cNvPr>
          <p:cNvSpPr/>
          <p:nvPr/>
        </p:nvSpPr>
        <p:spPr>
          <a:xfrm>
            <a:off x="257994" y="271576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虚拟同步（组成员变化）</a:t>
            </a:r>
            <a:endParaRPr lang="en-US" altLang="zh-CN" sz="1600" b="1" dirty="0">
              <a:solidFill>
                <a:schemeClr val="tx1"/>
              </a:solidFill>
            </a:endParaRPr>
          </a:p>
        </p:txBody>
      </p:sp>
      <p:sp>
        <p:nvSpPr>
          <p:cNvPr id="7" name="文本框 6">
            <a:extLst>
              <a:ext uri="{FF2B5EF4-FFF2-40B4-BE49-F238E27FC236}">
                <a16:creationId xmlns:a16="http://schemas.microsoft.com/office/drawing/2014/main" id="{5CF9BA77-1650-46CD-8116-DCDBAE6F43EF}"/>
              </a:ext>
            </a:extLst>
          </p:cNvPr>
          <p:cNvSpPr txBox="1"/>
          <p:nvPr/>
        </p:nvSpPr>
        <p:spPr>
          <a:xfrm>
            <a:off x="248830" y="3054320"/>
            <a:ext cx="6302035" cy="11509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chemeClr val="bg1"/>
                </a:solidFill>
              </a:rPr>
              <a:t>如果消息的发送者在多播期间崩溃，那么消息要么投递给剩余的进程，要么被每个进程忽略。</a:t>
            </a:r>
            <a:endParaRPr lang="en-US" altLang="zh-CN" sz="1600" dirty="0">
              <a:solidFill>
                <a:schemeClr val="bg1"/>
              </a:solidFill>
            </a:endParaRPr>
          </a:p>
          <a:p>
            <a:pPr marL="285750" indent="-285750">
              <a:lnSpc>
                <a:spcPct val="150000"/>
              </a:lnSpc>
              <a:buFont typeface="Arial" panose="020B0604020202020204" pitchFamily="34" charset="0"/>
              <a:buChar char="•"/>
            </a:pPr>
            <a:r>
              <a:rPr lang="zh-CN" altLang="en-US" sz="1600" dirty="0">
                <a:solidFill>
                  <a:schemeClr val="bg1"/>
                </a:solidFill>
              </a:rPr>
              <a:t>方法：可靠多播协议</a:t>
            </a:r>
            <a:r>
              <a:rPr lang="en-US" altLang="zh-CN" sz="1600" dirty="0">
                <a:solidFill>
                  <a:schemeClr val="bg1"/>
                </a:solidFill>
              </a:rPr>
              <a:t>+</a:t>
            </a:r>
            <a:r>
              <a:rPr lang="zh-CN" altLang="en-US" sz="1600" dirty="0">
                <a:solidFill>
                  <a:schemeClr val="bg1"/>
                </a:solidFill>
              </a:rPr>
              <a:t>组成员信息（</a:t>
            </a:r>
            <a:r>
              <a:rPr lang="en-US" altLang="zh-CN" sz="1600" dirty="0">
                <a:solidFill>
                  <a:schemeClr val="bg1"/>
                </a:solidFill>
              </a:rPr>
              <a:t>view</a:t>
            </a:r>
            <a:r>
              <a:rPr lang="zh-CN" altLang="en-US" sz="1600" dirty="0">
                <a:solidFill>
                  <a:schemeClr val="bg1"/>
                </a:solidFill>
              </a:rPr>
              <a:t>）消息多播</a:t>
            </a:r>
            <a:endParaRPr lang="en-US" altLang="zh-CN" sz="1600" dirty="0">
              <a:solidFill>
                <a:schemeClr val="bg1"/>
              </a:solidFill>
            </a:endParaRPr>
          </a:p>
        </p:txBody>
      </p:sp>
    </p:spTree>
    <p:extLst>
      <p:ext uri="{BB962C8B-B14F-4D97-AF65-F5344CB8AC3E}">
        <p14:creationId xmlns:p14="http://schemas.microsoft.com/office/powerpoint/2010/main" val="2557565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FC6177-A149-4DA1-B5B4-97766EE20471}"/>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原子多播：</a:t>
            </a:r>
            <a:r>
              <a:rPr lang="zh-CN" altLang="en-US" b="1" dirty="0">
                <a:solidFill>
                  <a:schemeClr val="bg1"/>
                </a:solidFill>
              </a:rPr>
              <a:t>有进程失效的情形</a:t>
            </a:r>
            <a:endParaRPr lang="en-US" altLang="zh-CN" b="1" dirty="0">
              <a:solidFill>
                <a:schemeClr val="bg1"/>
              </a:solidFill>
            </a:endParaRPr>
          </a:p>
        </p:txBody>
      </p:sp>
      <p:sp>
        <p:nvSpPr>
          <p:cNvPr id="6" name="圆角矩形 2">
            <a:extLst>
              <a:ext uri="{FF2B5EF4-FFF2-40B4-BE49-F238E27FC236}">
                <a16:creationId xmlns:a16="http://schemas.microsoft.com/office/drawing/2014/main" id="{790621B7-3378-4FFB-BC45-6F2899FEBC4B}"/>
              </a:ext>
            </a:extLst>
          </p:cNvPr>
          <p:cNvSpPr/>
          <p:nvPr/>
        </p:nvSpPr>
        <p:spPr>
          <a:xfrm>
            <a:off x="188640" y="12756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消息排序</a:t>
            </a:r>
            <a:endParaRPr lang="en-US" altLang="zh-CN" sz="1600" b="1" dirty="0">
              <a:solidFill>
                <a:schemeClr val="tx1"/>
              </a:solidFill>
            </a:endParaRPr>
          </a:p>
        </p:txBody>
      </p:sp>
      <p:sp>
        <p:nvSpPr>
          <p:cNvPr id="8" name="文本框 7">
            <a:extLst>
              <a:ext uri="{FF2B5EF4-FFF2-40B4-BE49-F238E27FC236}">
                <a16:creationId xmlns:a16="http://schemas.microsoft.com/office/drawing/2014/main" id="{AF085052-B07B-4E1D-9C78-92251B022DFB}"/>
              </a:ext>
            </a:extLst>
          </p:cNvPr>
          <p:cNvSpPr txBox="1"/>
          <p:nvPr/>
        </p:nvSpPr>
        <p:spPr>
          <a:xfrm>
            <a:off x="179476" y="1644938"/>
            <a:ext cx="6302035" cy="830997"/>
          </a:xfrm>
          <a:prstGeom prst="rect">
            <a:avLst/>
          </a:prstGeom>
          <a:noFill/>
        </p:spPr>
        <p:txBody>
          <a:bodyPr wrap="square" rtlCol="0">
            <a:spAutoFit/>
          </a:bodyPr>
          <a:lstStyle/>
          <a:p>
            <a:r>
              <a:rPr lang="zh-CN" altLang="en-US" sz="1600" dirty="0">
                <a:solidFill>
                  <a:schemeClr val="bg1"/>
                </a:solidFill>
              </a:rPr>
              <a:t>将消息排序：</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不排序多播、</a:t>
            </a:r>
            <a:r>
              <a:rPr lang="en-US" altLang="zh-CN" sz="1600" dirty="0">
                <a:solidFill>
                  <a:schemeClr val="bg1"/>
                </a:solidFill>
              </a:rPr>
              <a:t>FIFO</a:t>
            </a:r>
            <a:r>
              <a:rPr lang="zh-CN" altLang="en-US" sz="1600" dirty="0">
                <a:solidFill>
                  <a:schemeClr val="bg1"/>
                </a:solidFill>
              </a:rPr>
              <a:t>顺序、因果关系排序</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完全有序：所有组成员按相同顺序交付消息</a:t>
            </a:r>
            <a:endParaRPr lang="en-US" altLang="zh-CN" sz="1600" dirty="0">
              <a:solidFill>
                <a:schemeClr val="bg1"/>
              </a:solidFill>
            </a:endParaRPr>
          </a:p>
        </p:txBody>
      </p:sp>
      <p:pic>
        <p:nvPicPr>
          <p:cNvPr id="9" name="Picture 8">
            <a:extLst>
              <a:ext uri="{FF2B5EF4-FFF2-40B4-BE49-F238E27FC236}">
                <a16:creationId xmlns:a16="http://schemas.microsoft.com/office/drawing/2014/main" id="{B1212D64-C85A-4F5F-BF55-8C9F0C70A639}"/>
              </a:ext>
            </a:extLst>
          </p:cNvPr>
          <p:cNvPicPr>
            <a:picLocks noChangeAspect="1"/>
          </p:cNvPicPr>
          <p:nvPr/>
        </p:nvPicPr>
        <p:blipFill>
          <a:blip r:embed="rId2"/>
          <a:stretch>
            <a:fillRect/>
          </a:stretch>
        </p:blipFill>
        <p:spPr>
          <a:xfrm>
            <a:off x="179476" y="2728346"/>
            <a:ext cx="6436887" cy="1903592"/>
          </a:xfrm>
          <a:prstGeom prst="rect">
            <a:avLst/>
          </a:prstGeom>
        </p:spPr>
      </p:pic>
    </p:spTree>
    <p:extLst>
      <p:ext uri="{BB962C8B-B14F-4D97-AF65-F5344CB8AC3E}">
        <p14:creationId xmlns:p14="http://schemas.microsoft.com/office/powerpoint/2010/main" val="3487016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1772816" y="2571750"/>
            <a:ext cx="3522042" cy="420934"/>
            <a:chOff x="1156" y="1282"/>
            <a:chExt cx="3404" cy="412"/>
          </a:xfrm>
        </p:grpSpPr>
        <p:grpSp>
          <p:nvGrpSpPr>
            <p:cNvPr id="3" name="Group 3"/>
            <p:cNvGrpSpPr>
              <a:grpSpLocks/>
            </p:cNvGrpSpPr>
            <p:nvPr/>
          </p:nvGrpSpPr>
          <p:grpSpPr bwMode="auto">
            <a:xfrm>
              <a:off x="1156" y="1282"/>
              <a:ext cx="476" cy="412"/>
              <a:chOff x="1123" y="2679"/>
              <a:chExt cx="1536" cy="1328"/>
            </a:xfrm>
          </p:grpSpPr>
          <p:sp>
            <p:nvSpPr>
              <p:cNvPr id="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8"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 name="AutoShape 6"/>
              <p:cNvSpPr>
                <a:spLocks noChangeArrowheads="1"/>
              </p:cNvSpPr>
              <p:nvPr/>
            </p:nvSpPr>
            <p:spPr bwMode="gray">
              <a:xfrm>
                <a:off x="1256" y="2811"/>
                <a:ext cx="1294" cy="1093"/>
              </a:xfrm>
              <a:prstGeom prst="hexagon">
                <a:avLst>
                  <a:gd name="adj" fmla="val 28896"/>
                  <a:gd name="vf" fmla="val 115470"/>
                </a:avLst>
              </a:prstGeom>
              <a:solidFill>
                <a:srgbClr val="00B05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4"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 name="Text Box 12"/>
            <p:cNvSpPr txBox="1">
              <a:spLocks noChangeArrowheads="1"/>
            </p:cNvSpPr>
            <p:nvPr/>
          </p:nvSpPr>
          <p:spPr bwMode="auto">
            <a:xfrm>
              <a:off x="2160" y="1323"/>
              <a:ext cx="1181"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分布式提交</a:t>
              </a:r>
              <a:endParaRPr lang="en-US" altLang="en-US" sz="1600" b="1" dirty="0">
                <a:solidFill>
                  <a:schemeClr val="bg1"/>
                </a:solidFill>
                <a:latin typeface="宋体"/>
                <a:ea typeface="宋体"/>
                <a:cs typeface="宋体"/>
              </a:endParaRPr>
            </a:p>
          </p:txBody>
        </p:sp>
        <p:sp>
          <p:nvSpPr>
            <p:cNvPr id="6" name="Text Box 13"/>
            <p:cNvSpPr txBox="1">
              <a:spLocks noChangeArrowheads="1"/>
            </p:cNvSpPr>
            <p:nvPr/>
          </p:nvSpPr>
          <p:spPr bwMode="gray">
            <a:xfrm>
              <a:off x="1248" y="1337"/>
              <a:ext cx="279"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4</a:t>
              </a:r>
            </a:p>
          </p:txBody>
        </p:sp>
      </p:grpSp>
    </p:spTree>
    <p:extLst>
      <p:ext uri="{BB962C8B-B14F-4D97-AF65-F5344CB8AC3E}">
        <p14:creationId xmlns:p14="http://schemas.microsoft.com/office/powerpoint/2010/main" val="817146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1772816" y="2571750"/>
            <a:ext cx="3522042" cy="420934"/>
            <a:chOff x="1156" y="1282"/>
            <a:chExt cx="3404" cy="412"/>
          </a:xfrm>
        </p:grpSpPr>
        <p:grpSp>
          <p:nvGrpSpPr>
            <p:cNvPr id="3" name="Group 3"/>
            <p:cNvGrpSpPr>
              <a:grpSpLocks/>
            </p:cNvGrpSpPr>
            <p:nvPr/>
          </p:nvGrpSpPr>
          <p:grpSpPr bwMode="auto">
            <a:xfrm>
              <a:off x="1156" y="1282"/>
              <a:ext cx="476" cy="412"/>
              <a:chOff x="1123" y="2679"/>
              <a:chExt cx="1536" cy="1328"/>
            </a:xfrm>
          </p:grpSpPr>
          <p:sp>
            <p:nvSpPr>
              <p:cNvPr id="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8"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4"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 name="Text Box 12"/>
            <p:cNvSpPr txBox="1">
              <a:spLocks noChangeArrowheads="1"/>
            </p:cNvSpPr>
            <p:nvPr/>
          </p:nvSpPr>
          <p:spPr bwMode="auto">
            <a:xfrm>
              <a:off x="2160" y="1323"/>
              <a:ext cx="978"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基本概念</a:t>
              </a:r>
              <a:endParaRPr lang="en-US" altLang="en-US" sz="1600" b="1" dirty="0">
                <a:solidFill>
                  <a:schemeClr val="bg1"/>
                </a:solidFill>
                <a:latin typeface="宋体"/>
                <a:ea typeface="宋体"/>
                <a:cs typeface="宋体"/>
              </a:endParaRPr>
            </a:p>
          </p:txBody>
        </p:sp>
        <p:sp>
          <p:nvSpPr>
            <p:cNvPr id="6" name="Text Box 13"/>
            <p:cNvSpPr txBox="1">
              <a:spLocks noChangeArrowheads="1"/>
            </p:cNvSpPr>
            <p:nvPr/>
          </p:nvSpPr>
          <p:spPr bwMode="gray">
            <a:xfrm>
              <a:off x="1297" y="1337"/>
              <a:ext cx="182"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a:solidFill>
                    <a:schemeClr val="bg1"/>
                  </a:solidFill>
                  <a:latin typeface="宋体"/>
                  <a:ea typeface="宋体"/>
                  <a:cs typeface="宋体"/>
                </a:rPr>
                <a:t>1</a:t>
              </a:r>
            </a:p>
          </p:txBody>
        </p:sp>
      </p:grpSp>
    </p:spTree>
    <p:extLst>
      <p:ext uri="{BB962C8B-B14F-4D97-AF65-F5344CB8AC3E}">
        <p14:creationId xmlns:p14="http://schemas.microsoft.com/office/powerpoint/2010/main" val="1316223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6E8D17-1988-483D-AA5C-B3C35678462D}"/>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分布式提交</a:t>
            </a:r>
          </a:p>
        </p:txBody>
      </p:sp>
      <p:sp>
        <p:nvSpPr>
          <p:cNvPr id="3" name="文本框 2">
            <a:extLst>
              <a:ext uri="{FF2B5EF4-FFF2-40B4-BE49-F238E27FC236}">
                <a16:creationId xmlns:a16="http://schemas.microsoft.com/office/drawing/2014/main" id="{4A24AFEB-692B-4726-9535-A2EA403E3973}"/>
              </a:ext>
            </a:extLst>
          </p:cNvPr>
          <p:cNvSpPr txBox="1"/>
          <p:nvPr/>
        </p:nvSpPr>
        <p:spPr>
          <a:xfrm>
            <a:off x="232562" y="1203038"/>
            <a:ext cx="6302035" cy="11526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FFFF00"/>
                </a:solidFill>
              </a:rPr>
              <a:t>问题定义</a:t>
            </a:r>
            <a:endParaRPr lang="en-US" altLang="zh-CN" sz="1600" b="1" dirty="0">
              <a:solidFill>
                <a:srgbClr val="FFFF00"/>
              </a:solidFill>
            </a:endParaRPr>
          </a:p>
          <a:p>
            <a:pPr>
              <a:lnSpc>
                <a:spcPct val="150000"/>
              </a:lnSpc>
            </a:pPr>
            <a:r>
              <a:rPr lang="en-US" altLang="zh-CN" sz="1600" dirty="0">
                <a:solidFill>
                  <a:schemeClr val="bg1"/>
                </a:solidFill>
              </a:rPr>
              <a:t>    </a:t>
            </a:r>
            <a:r>
              <a:rPr lang="zh-CN" altLang="en-US" sz="1600" dirty="0">
                <a:solidFill>
                  <a:schemeClr val="bg1"/>
                </a:solidFill>
              </a:rPr>
              <a:t>一个</a:t>
            </a:r>
            <a:r>
              <a:rPr lang="zh-CN" altLang="en-US" sz="1600" b="1" dirty="0">
                <a:solidFill>
                  <a:srgbClr val="FFFF00"/>
                </a:solidFill>
              </a:rPr>
              <a:t>操作</a:t>
            </a:r>
            <a:r>
              <a:rPr lang="zh-CN" altLang="en-US" sz="1600" dirty="0">
                <a:solidFill>
                  <a:schemeClr val="bg1"/>
                </a:solidFill>
              </a:rPr>
              <a:t>要么被进程组中的每一个成员执行，要么一个都不执行。</a:t>
            </a:r>
            <a:endParaRPr lang="en-US" altLang="zh-CN" sz="1600" dirty="0">
              <a:solidFill>
                <a:schemeClr val="bg1"/>
              </a:solidFill>
            </a:endParaRPr>
          </a:p>
          <a:p>
            <a:pPr>
              <a:lnSpc>
                <a:spcPct val="150000"/>
              </a:lnSpc>
            </a:pPr>
            <a:r>
              <a:rPr lang="zh-CN" altLang="en-US" sz="1600" dirty="0">
                <a:solidFill>
                  <a:schemeClr val="bg1"/>
                </a:solidFill>
              </a:rPr>
              <a:t>           （原子多播的更一般化抽象）</a:t>
            </a:r>
            <a:endParaRPr lang="en-US" altLang="zh-CN" sz="1600" dirty="0">
              <a:solidFill>
                <a:schemeClr val="bg1"/>
              </a:solidFill>
            </a:endParaRPr>
          </a:p>
        </p:txBody>
      </p:sp>
      <p:sp>
        <p:nvSpPr>
          <p:cNvPr id="4" name="Rectangle 3">
            <a:extLst>
              <a:ext uri="{FF2B5EF4-FFF2-40B4-BE49-F238E27FC236}">
                <a16:creationId xmlns:a16="http://schemas.microsoft.com/office/drawing/2014/main" id="{C2010215-CD33-4195-AECF-AFD2AD9B1824}"/>
              </a:ext>
            </a:extLst>
          </p:cNvPr>
          <p:cNvSpPr/>
          <p:nvPr/>
        </p:nvSpPr>
        <p:spPr>
          <a:xfrm>
            <a:off x="341909" y="2355726"/>
            <a:ext cx="6192688" cy="115095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例子：</a:t>
            </a:r>
            <a:r>
              <a:rPr lang="en-US" altLang="zh-CN" sz="1600" dirty="0">
                <a:solidFill>
                  <a:schemeClr val="bg1"/>
                </a:solidFill>
              </a:rPr>
              <a:t> </a:t>
            </a:r>
          </a:p>
          <a:p>
            <a:pPr marL="742950" lvl="1" indent="-285750">
              <a:lnSpc>
                <a:spcPct val="150000"/>
              </a:lnSpc>
              <a:buFont typeface="Wingdings" panose="05000000000000000000" pitchFamily="2" charset="2"/>
              <a:buChar char="p"/>
            </a:pPr>
            <a:r>
              <a:rPr lang="zh-CN" altLang="en-US" sz="1600" dirty="0">
                <a:solidFill>
                  <a:schemeClr val="bg1"/>
                </a:solidFill>
              </a:rPr>
              <a:t>原子多播： “操作”具体为“消息的交付”</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en-US" altLang="zh-CN" sz="1600" dirty="0">
                <a:solidFill>
                  <a:schemeClr val="bg1"/>
                </a:solidFill>
              </a:rPr>
              <a:t> </a:t>
            </a:r>
            <a:r>
              <a:rPr lang="zh-CN" altLang="en-US" sz="1600" dirty="0">
                <a:solidFill>
                  <a:schemeClr val="bg1"/>
                </a:solidFill>
              </a:rPr>
              <a:t>分布式事务： “操作”具体为“事务提交”</a:t>
            </a:r>
            <a:endParaRPr lang="en-US" altLang="zh-CN" sz="1600" dirty="0">
              <a:solidFill>
                <a:schemeClr val="bg1"/>
              </a:solidFill>
            </a:endParaRPr>
          </a:p>
        </p:txBody>
      </p:sp>
      <p:sp>
        <p:nvSpPr>
          <p:cNvPr id="5" name="Rectangle 4">
            <a:extLst>
              <a:ext uri="{FF2B5EF4-FFF2-40B4-BE49-F238E27FC236}">
                <a16:creationId xmlns:a16="http://schemas.microsoft.com/office/drawing/2014/main" id="{A7E8CBEB-93F3-4802-BF3D-A18FA1A14BF4}"/>
              </a:ext>
            </a:extLst>
          </p:cNvPr>
          <p:cNvSpPr/>
          <p:nvPr/>
        </p:nvSpPr>
        <p:spPr>
          <a:xfrm>
            <a:off x="345478" y="3474806"/>
            <a:ext cx="6192688" cy="152202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系统模型：</a:t>
            </a:r>
            <a:r>
              <a:rPr lang="en-US" altLang="zh-CN" sz="1600" dirty="0">
                <a:solidFill>
                  <a:schemeClr val="bg1"/>
                </a:solidFill>
              </a:rPr>
              <a:t> </a:t>
            </a:r>
          </a:p>
          <a:p>
            <a:pPr marL="742950" lvl="1" indent="-285750">
              <a:lnSpc>
                <a:spcPct val="150000"/>
              </a:lnSpc>
              <a:buFont typeface="Wingdings" panose="05000000000000000000" pitchFamily="2" charset="2"/>
              <a:buChar char="p"/>
            </a:pPr>
            <a:r>
              <a:rPr lang="zh-CN" altLang="en-US" sz="1600" dirty="0">
                <a:solidFill>
                  <a:schemeClr val="bg1"/>
                </a:solidFill>
              </a:rPr>
              <a:t>一个</a:t>
            </a:r>
            <a:r>
              <a:rPr lang="en-US" altLang="zh-CN" sz="1600" dirty="0">
                <a:solidFill>
                  <a:schemeClr val="bg1"/>
                </a:solidFill>
              </a:rPr>
              <a:t>Coordinator</a:t>
            </a:r>
            <a:r>
              <a:rPr lang="zh-CN" altLang="en-US" sz="1600" dirty="0">
                <a:solidFill>
                  <a:schemeClr val="bg1"/>
                </a:solidFill>
              </a:rPr>
              <a:t>，多个</a:t>
            </a:r>
            <a:r>
              <a:rPr lang="en-US" altLang="zh-CN" sz="1600" dirty="0">
                <a:solidFill>
                  <a:schemeClr val="bg1"/>
                </a:solidFill>
              </a:rPr>
              <a:t>Participants</a:t>
            </a:r>
          </a:p>
          <a:p>
            <a:pPr marL="742950" lvl="1" indent="-285750">
              <a:lnSpc>
                <a:spcPct val="150000"/>
              </a:lnSpc>
              <a:buFont typeface="Wingdings" panose="05000000000000000000" pitchFamily="2" charset="2"/>
              <a:buChar char="p"/>
            </a:pPr>
            <a:r>
              <a:rPr lang="zh-CN" altLang="en-US" sz="1600" dirty="0">
                <a:solidFill>
                  <a:schemeClr val="bg1"/>
                </a:solidFill>
              </a:rPr>
              <a:t>节点</a:t>
            </a:r>
            <a:r>
              <a:rPr lang="en-US" altLang="zh-CN" sz="1600" dirty="0">
                <a:solidFill>
                  <a:schemeClr val="bg1"/>
                </a:solidFill>
              </a:rPr>
              <a:t>/</a:t>
            </a:r>
            <a:r>
              <a:rPr lang="zh-CN" altLang="en-US" sz="1600" dirty="0">
                <a:solidFill>
                  <a:schemeClr val="bg1"/>
                </a:solidFill>
              </a:rPr>
              <a:t>进程会失效</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zh-CN" altLang="en-US" sz="1600" dirty="0">
                <a:solidFill>
                  <a:schemeClr val="bg1"/>
                </a:solidFill>
              </a:rPr>
              <a:t>消息不丢失（如果丢失可以通过重发机制处理）</a:t>
            </a:r>
            <a:endParaRPr lang="en-US" altLang="zh-CN" sz="1600" dirty="0">
              <a:solidFill>
                <a:schemeClr val="bg1"/>
              </a:solidFill>
            </a:endParaRPr>
          </a:p>
        </p:txBody>
      </p:sp>
    </p:spTree>
    <p:extLst>
      <p:ext uri="{BB962C8B-B14F-4D97-AF65-F5344CB8AC3E}">
        <p14:creationId xmlns:p14="http://schemas.microsoft.com/office/powerpoint/2010/main" val="3396945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ACEF5A-2505-4FBF-BAB7-659E1C724F96}"/>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a:t>
            </a:r>
          </a:p>
        </p:txBody>
      </p:sp>
      <p:pic>
        <p:nvPicPr>
          <p:cNvPr id="3" name="图片 2">
            <a:extLst>
              <a:ext uri="{FF2B5EF4-FFF2-40B4-BE49-F238E27FC236}">
                <a16:creationId xmlns:a16="http://schemas.microsoft.com/office/drawing/2014/main" id="{977682AD-D4CA-4078-9B0A-99EAB907F36D}"/>
              </a:ext>
            </a:extLst>
          </p:cNvPr>
          <p:cNvPicPr>
            <a:picLocks noChangeAspect="1"/>
          </p:cNvPicPr>
          <p:nvPr/>
        </p:nvPicPr>
        <p:blipFill>
          <a:blip r:embed="rId2"/>
          <a:stretch>
            <a:fillRect/>
          </a:stretch>
        </p:blipFill>
        <p:spPr>
          <a:xfrm>
            <a:off x="0" y="1275606"/>
            <a:ext cx="6858000" cy="3449977"/>
          </a:xfrm>
          <a:prstGeom prst="rect">
            <a:avLst/>
          </a:prstGeom>
        </p:spPr>
      </p:pic>
    </p:spTree>
    <p:extLst>
      <p:ext uri="{BB962C8B-B14F-4D97-AF65-F5344CB8AC3E}">
        <p14:creationId xmlns:p14="http://schemas.microsoft.com/office/powerpoint/2010/main" val="142679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542" t="79070" r="7637"/>
          <a:stretch/>
        </p:blipFill>
        <p:spPr>
          <a:xfrm>
            <a:off x="0" y="3684727"/>
            <a:ext cx="6858000" cy="533686"/>
          </a:xfrm>
          <a:prstGeom prst="rect">
            <a:avLst/>
          </a:prstGeom>
        </p:spPr>
      </p:pic>
      <p:sp>
        <p:nvSpPr>
          <p:cNvPr id="3" name="文本框 2">
            <a:extLst>
              <a:ext uri="{FF2B5EF4-FFF2-40B4-BE49-F238E27FC236}">
                <a16:creationId xmlns:a16="http://schemas.microsoft.com/office/drawing/2014/main" id="{59ACEF5A-2505-4FBF-BAB7-659E1C724F96}"/>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a:t>
            </a:r>
          </a:p>
        </p:txBody>
      </p:sp>
      <p:pic>
        <p:nvPicPr>
          <p:cNvPr id="4" name="Picture 3">
            <a:extLst>
              <a:ext uri="{FF2B5EF4-FFF2-40B4-BE49-F238E27FC236}">
                <a16:creationId xmlns:a16="http://schemas.microsoft.com/office/drawing/2014/main" id="{58C5165C-322E-4632-985A-0EBDB1EBF11A}"/>
              </a:ext>
            </a:extLst>
          </p:cNvPr>
          <p:cNvPicPr>
            <a:picLocks noChangeAspect="1"/>
          </p:cNvPicPr>
          <p:nvPr/>
        </p:nvPicPr>
        <p:blipFill>
          <a:blip r:embed="rId3"/>
          <a:stretch>
            <a:fillRect/>
          </a:stretch>
        </p:blipFill>
        <p:spPr>
          <a:xfrm>
            <a:off x="0" y="1458772"/>
            <a:ext cx="6858000" cy="2225955"/>
          </a:xfrm>
          <a:prstGeom prst="rect">
            <a:avLst/>
          </a:prstGeom>
        </p:spPr>
      </p:pic>
    </p:spTree>
    <p:extLst>
      <p:ext uri="{BB962C8B-B14F-4D97-AF65-F5344CB8AC3E}">
        <p14:creationId xmlns:p14="http://schemas.microsoft.com/office/powerpoint/2010/main" val="667934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9ACEF5A-2505-4FBF-BAB7-659E1C724F96}"/>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a:t>
            </a:r>
          </a:p>
        </p:txBody>
      </p:sp>
      <p:pic>
        <p:nvPicPr>
          <p:cNvPr id="4" name="Picture 3">
            <a:extLst>
              <a:ext uri="{FF2B5EF4-FFF2-40B4-BE49-F238E27FC236}">
                <a16:creationId xmlns:a16="http://schemas.microsoft.com/office/drawing/2014/main" id="{58C5165C-322E-4632-985A-0EBDB1EBF11A}"/>
              </a:ext>
            </a:extLst>
          </p:cNvPr>
          <p:cNvPicPr>
            <a:picLocks noChangeAspect="1"/>
          </p:cNvPicPr>
          <p:nvPr/>
        </p:nvPicPr>
        <p:blipFill rotWithShape="1">
          <a:blip r:embed="rId2"/>
          <a:srcRect t="1" b="4828"/>
          <a:stretch/>
        </p:blipFill>
        <p:spPr>
          <a:xfrm>
            <a:off x="440667" y="3908705"/>
            <a:ext cx="3978524" cy="1228997"/>
          </a:xfrm>
          <a:prstGeom prst="rect">
            <a:avLst/>
          </a:prstGeom>
        </p:spPr>
      </p:pic>
      <p:sp>
        <p:nvSpPr>
          <p:cNvPr id="5" name="圆角矩形 2">
            <a:extLst>
              <a:ext uri="{FF2B5EF4-FFF2-40B4-BE49-F238E27FC236}">
                <a16:creationId xmlns:a16="http://schemas.microsoft.com/office/drawing/2014/main" id="{E811C17B-9DE1-4939-A208-26476BD8ED56}"/>
              </a:ext>
            </a:extLst>
          </p:cNvPr>
          <p:cNvSpPr/>
          <p:nvPr/>
        </p:nvSpPr>
        <p:spPr>
          <a:xfrm>
            <a:off x="277982" y="1176622"/>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失效处理：正常进程会被</a:t>
            </a:r>
            <a:r>
              <a:rPr lang="en-US" altLang="zh-CN" sz="1600" b="1" dirty="0">
                <a:solidFill>
                  <a:schemeClr val="tx1"/>
                </a:solidFill>
              </a:rPr>
              <a:t>Block</a:t>
            </a:r>
            <a:r>
              <a:rPr lang="zh-CN" altLang="en-US" sz="1600" b="1" dirty="0">
                <a:solidFill>
                  <a:schemeClr val="tx1"/>
                </a:solidFill>
              </a:rPr>
              <a:t>（</a:t>
            </a:r>
            <a:r>
              <a:rPr lang="en-US" altLang="zh-CN" sz="1600" b="1" dirty="0">
                <a:solidFill>
                  <a:schemeClr val="tx1"/>
                </a:solidFill>
              </a:rPr>
              <a:t>timeout</a:t>
            </a:r>
            <a:r>
              <a:rPr lang="zh-CN" altLang="en-US" sz="1600" b="1" dirty="0">
                <a:solidFill>
                  <a:schemeClr val="tx1"/>
                </a:solidFill>
              </a:rPr>
              <a:t>后预期消息未收到）</a:t>
            </a:r>
            <a:endParaRPr lang="en-US" altLang="zh-CN" sz="1600" b="1" dirty="0">
              <a:solidFill>
                <a:schemeClr val="tx1"/>
              </a:solidFill>
            </a:endParaRPr>
          </a:p>
        </p:txBody>
      </p:sp>
      <p:graphicFrame>
        <p:nvGraphicFramePr>
          <p:cNvPr id="6" name="Table 5">
            <a:extLst>
              <a:ext uri="{FF2B5EF4-FFF2-40B4-BE49-F238E27FC236}">
                <a16:creationId xmlns:a16="http://schemas.microsoft.com/office/drawing/2014/main" id="{0F0E88C5-D0C8-43AD-9C0E-6DC058F19F2D}"/>
              </a:ext>
            </a:extLst>
          </p:cNvPr>
          <p:cNvGraphicFramePr>
            <a:graphicFrameLocks noGrp="1"/>
          </p:cNvGraphicFramePr>
          <p:nvPr>
            <p:extLst>
              <p:ext uri="{D42A27DB-BD31-4B8C-83A1-F6EECF244321}">
                <p14:modId xmlns:p14="http://schemas.microsoft.com/office/powerpoint/2010/main" val="237288186"/>
              </p:ext>
            </p:extLst>
          </p:nvPr>
        </p:nvGraphicFramePr>
        <p:xfrm>
          <a:off x="440667" y="1597604"/>
          <a:ext cx="5976664" cy="2311101"/>
        </p:xfrm>
        <a:graphic>
          <a:graphicData uri="http://schemas.openxmlformats.org/drawingml/2006/table">
            <a:tbl>
              <a:tblPr firstRow="1" bandRow="1">
                <a:tableStyleId>{073A0DAA-6AF3-43AB-8588-CEC1D06C72B9}</a:tableStyleId>
              </a:tblPr>
              <a:tblGrid>
                <a:gridCol w="648072">
                  <a:extLst>
                    <a:ext uri="{9D8B030D-6E8A-4147-A177-3AD203B41FA5}">
                      <a16:colId xmlns:a16="http://schemas.microsoft.com/office/drawing/2014/main" val="2447480799"/>
                    </a:ext>
                  </a:extLst>
                </a:gridCol>
                <a:gridCol w="1224136">
                  <a:extLst>
                    <a:ext uri="{9D8B030D-6E8A-4147-A177-3AD203B41FA5}">
                      <a16:colId xmlns:a16="http://schemas.microsoft.com/office/drawing/2014/main" val="3773670204"/>
                    </a:ext>
                  </a:extLst>
                </a:gridCol>
                <a:gridCol w="4104456">
                  <a:extLst>
                    <a:ext uri="{9D8B030D-6E8A-4147-A177-3AD203B41FA5}">
                      <a16:colId xmlns:a16="http://schemas.microsoft.com/office/drawing/2014/main" val="3477296544"/>
                    </a:ext>
                  </a:extLst>
                </a:gridCol>
              </a:tblGrid>
              <a:tr h="328407">
                <a:tc>
                  <a:txBody>
                    <a:bodyPr/>
                    <a:lstStyle/>
                    <a:p>
                      <a:r>
                        <a:rPr lang="zh-CN" altLang="en-US" dirty="0"/>
                        <a:t>角色</a:t>
                      </a:r>
                      <a:endParaRPr lang="en-US" dirty="0"/>
                    </a:p>
                  </a:txBody>
                  <a:tcPr/>
                </a:tc>
                <a:tc>
                  <a:txBody>
                    <a:bodyPr/>
                    <a:lstStyle/>
                    <a:p>
                      <a:r>
                        <a:rPr lang="en-US" altLang="zh-CN" dirty="0"/>
                        <a:t>Block</a:t>
                      </a:r>
                      <a:r>
                        <a:rPr lang="zh-CN" altLang="en-US" dirty="0"/>
                        <a:t>的状态</a:t>
                      </a:r>
                      <a:endParaRPr lang="en-US" dirty="0"/>
                    </a:p>
                  </a:txBody>
                  <a:tcPr/>
                </a:tc>
                <a:tc>
                  <a:txBody>
                    <a:bodyPr/>
                    <a:lstStyle/>
                    <a:p>
                      <a:r>
                        <a:rPr lang="en-US" altLang="zh-CN" dirty="0"/>
                        <a:t>Block</a:t>
                      </a:r>
                      <a:r>
                        <a:rPr lang="zh-CN" altLang="en-US" dirty="0"/>
                        <a:t>措施</a:t>
                      </a:r>
                      <a:endParaRPr lang="en-US" dirty="0"/>
                    </a:p>
                  </a:txBody>
                  <a:tcPr/>
                </a:tc>
                <a:extLst>
                  <a:ext uri="{0D108BD9-81ED-4DB2-BD59-A6C34878D82A}">
                    <a16:rowId xmlns:a16="http://schemas.microsoft.com/office/drawing/2014/main" val="164391868"/>
                  </a:ext>
                </a:extLst>
              </a:tr>
              <a:tr h="328407">
                <a:tc>
                  <a:txBody>
                    <a:bodyPr/>
                    <a:lstStyle/>
                    <a:p>
                      <a:r>
                        <a:rPr lang="en-US" altLang="zh-CN" dirty="0"/>
                        <a:t>P</a:t>
                      </a:r>
                      <a:endParaRPr lang="en-US" dirty="0"/>
                    </a:p>
                  </a:txBody>
                  <a:tcPr/>
                </a:tc>
                <a:tc>
                  <a:txBody>
                    <a:bodyPr/>
                    <a:lstStyle/>
                    <a:p>
                      <a:r>
                        <a:rPr lang="en-US" altLang="zh-CN" dirty="0"/>
                        <a:t>INIT</a:t>
                      </a:r>
                      <a:endParaRPr lang="en-US" dirty="0"/>
                    </a:p>
                  </a:txBody>
                  <a:tcPr/>
                </a:tc>
                <a:tc>
                  <a:txBody>
                    <a:bodyPr/>
                    <a:lstStyle/>
                    <a:p>
                      <a:r>
                        <a:rPr lang="en-US" altLang="zh-CN" dirty="0"/>
                        <a:t>Send Vote-abort</a:t>
                      </a:r>
                      <a:r>
                        <a:rPr lang="zh-CN" altLang="en-US" dirty="0"/>
                        <a:t>，</a:t>
                      </a:r>
                      <a:r>
                        <a:rPr lang="en-US" altLang="zh-CN" dirty="0"/>
                        <a:t>Abort</a:t>
                      </a:r>
                      <a:endParaRPr lang="en-US" dirty="0"/>
                    </a:p>
                  </a:txBody>
                  <a:tcPr/>
                </a:tc>
                <a:extLst>
                  <a:ext uri="{0D108BD9-81ED-4DB2-BD59-A6C34878D82A}">
                    <a16:rowId xmlns:a16="http://schemas.microsoft.com/office/drawing/2014/main" val="2886725027"/>
                  </a:ext>
                </a:extLst>
              </a:tr>
              <a:tr h="328407">
                <a:tc>
                  <a:txBody>
                    <a:bodyPr/>
                    <a:lstStyle/>
                    <a:p>
                      <a:r>
                        <a:rPr lang="en-US" altLang="zh-CN" dirty="0"/>
                        <a:t>C</a:t>
                      </a:r>
                      <a:endParaRPr lang="en-US" dirty="0"/>
                    </a:p>
                  </a:txBody>
                  <a:tcPr/>
                </a:tc>
                <a:tc>
                  <a:txBody>
                    <a:bodyPr/>
                    <a:lstStyle/>
                    <a:p>
                      <a:r>
                        <a:rPr lang="en-US" altLang="zh-CN" dirty="0"/>
                        <a:t>WAIT</a:t>
                      </a:r>
                      <a:endParaRPr lang="en-US" dirty="0"/>
                    </a:p>
                  </a:txBody>
                  <a:tcPr/>
                </a:tc>
                <a:tc>
                  <a:txBody>
                    <a:bodyPr/>
                    <a:lstStyle/>
                    <a:p>
                      <a:r>
                        <a:rPr lang="en-US" altLang="zh-CN" dirty="0"/>
                        <a:t>Send Global-abort</a:t>
                      </a:r>
                      <a:r>
                        <a:rPr lang="zh-CN" altLang="en-US" dirty="0"/>
                        <a:t>，</a:t>
                      </a:r>
                      <a:r>
                        <a:rPr lang="en-US" altLang="zh-CN" dirty="0"/>
                        <a:t>Abort</a:t>
                      </a:r>
                      <a:endParaRPr lang="en-US" dirty="0"/>
                    </a:p>
                  </a:txBody>
                  <a:tcPr/>
                </a:tc>
                <a:extLst>
                  <a:ext uri="{0D108BD9-81ED-4DB2-BD59-A6C34878D82A}">
                    <a16:rowId xmlns:a16="http://schemas.microsoft.com/office/drawing/2014/main" val="2380557185"/>
                  </a:ext>
                </a:extLst>
              </a:tr>
              <a:tr h="627573">
                <a:tc>
                  <a:txBody>
                    <a:bodyPr/>
                    <a:lstStyle/>
                    <a:p>
                      <a:r>
                        <a:rPr lang="en-US" altLang="zh-CN" dirty="0"/>
                        <a:t>P</a:t>
                      </a:r>
                      <a:endParaRPr lang="en-US" dirty="0"/>
                    </a:p>
                  </a:txBody>
                  <a:tcPr/>
                </a:tc>
                <a:tc>
                  <a:txBody>
                    <a:bodyPr/>
                    <a:lstStyle/>
                    <a:p>
                      <a:r>
                        <a:rPr lang="en-US" altLang="zh-CN" dirty="0"/>
                        <a:t>READY</a:t>
                      </a:r>
                      <a:endParaRPr lang="en-US" dirty="0"/>
                    </a:p>
                  </a:txBody>
                  <a:tcPr/>
                </a:tc>
                <a:tc>
                  <a:txBody>
                    <a:bodyPr/>
                    <a:lstStyle/>
                    <a:p>
                      <a:pPr marL="342900" indent="-342900">
                        <a:buAutoNum type="alphaLcParenR"/>
                      </a:pPr>
                      <a:r>
                        <a:rPr lang="en-US" altLang="zh-CN" dirty="0"/>
                        <a:t>Wait</a:t>
                      </a:r>
                      <a:r>
                        <a:rPr lang="zh-CN" altLang="en-US" dirty="0"/>
                        <a:t> </a:t>
                      </a:r>
                      <a:r>
                        <a:rPr lang="en-US" altLang="zh-CN" dirty="0"/>
                        <a:t>until</a:t>
                      </a:r>
                      <a:r>
                        <a:rPr lang="zh-CN" altLang="en-US" dirty="0"/>
                        <a:t> </a:t>
                      </a:r>
                      <a:r>
                        <a:rPr lang="en-US" altLang="zh-CN" dirty="0"/>
                        <a:t>C recover,</a:t>
                      </a:r>
                      <a:r>
                        <a:rPr lang="zh-CN" altLang="en-US" dirty="0"/>
                        <a:t> </a:t>
                      </a:r>
                      <a:r>
                        <a:rPr lang="en-US" altLang="zh-CN" dirty="0"/>
                        <a:t>or</a:t>
                      </a:r>
                    </a:p>
                    <a:p>
                      <a:pPr marL="342900" indent="-342900">
                        <a:buAutoNum type="alphaLcParenR"/>
                      </a:pPr>
                      <a:r>
                        <a:rPr lang="en-US" dirty="0"/>
                        <a:t>Contact other participant Q to get info.:</a:t>
                      </a:r>
                    </a:p>
                    <a:p>
                      <a:pPr marL="0" indent="0">
                        <a:buNone/>
                      </a:pPr>
                      <a:r>
                        <a:rPr lang="en-US" dirty="0"/>
                        <a:t>      </a:t>
                      </a:r>
                      <a:r>
                        <a:rPr lang="en-US" dirty="0" err="1"/>
                        <a:t>i</a:t>
                      </a:r>
                      <a:r>
                        <a:rPr lang="en-US" dirty="0"/>
                        <a:t>)  Q COMMIT/ABORT: do the same</a:t>
                      </a:r>
                    </a:p>
                    <a:p>
                      <a:pPr marL="0" indent="0">
                        <a:buNone/>
                      </a:pPr>
                      <a:r>
                        <a:rPr lang="en-US" dirty="0"/>
                        <a:t>      ii) Q INIT: Abort</a:t>
                      </a:r>
                    </a:p>
                    <a:p>
                      <a:pPr marL="0" indent="0">
                        <a:buNone/>
                      </a:pPr>
                      <a:r>
                        <a:rPr lang="en-US" dirty="0"/>
                        <a:t>      iii) READY: </a:t>
                      </a:r>
                      <a:r>
                        <a:rPr lang="en-US" altLang="zh-CN" dirty="0"/>
                        <a:t>contact another, if all “REDAY”:</a:t>
                      </a:r>
                    </a:p>
                    <a:p>
                      <a:pPr marL="0" indent="0">
                        <a:buNone/>
                      </a:pPr>
                      <a:r>
                        <a:rPr lang="en-US" dirty="0">
                          <a:solidFill>
                            <a:srgbClr val="FF0000"/>
                          </a:solidFill>
                        </a:rPr>
                        <a:t>          can decide, wait for C to recover</a:t>
                      </a:r>
                    </a:p>
                  </a:txBody>
                  <a:tcPr/>
                </a:tc>
                <a:extLst>
                  <a:ext uri="{0D108BD9-81ED-4DB2-BD59-A6C34878D82A}">
                    <a16:rowId xmlns:a16="http://schemas.microsoft.com/office/drawing/2014/main" val="540824627"/>
                  </a:ext>
                </a:extLst>
              </a:tr>
            </a:tbl>
          </a:graphicData>
        </a:graphic>
      </p:graphicFrame>
      <p:sp>
        <p:nvSpPr>
          <p:cNvPr id="7" name="文本框 6">
            <a:extLst>
              <a:ext uri="{FF2B5EF4-FFF2-40B4-BE49-F238E27FC236}">
                <a16:creationId xmlns:a16="http://schemas.microsoft.com/office/drawing/2014/main" id="{657DF9C6-5D17-45BE-9B3D-8D8FBAD7D9A3}"/>
              </a:ext>
            </a:extLst>
          </p:cNvPr>
          <p:cNvSpPr txBox="1"/>
          <p:nvPr/>
        </p:nvSpPr>
        <p:spPr>
          <a:xfrm>
            <a:off x="4499498" y="4155926"/>
            <a:ext cx="1908211" cy="738664"/>
          </a:xfrm>
          <a:prstGeom prst="rect">
            <a:avLst/>
          </a:prstGeom>
          <a:solidFill>
            <a:schemeClr val="tx1"/>
          </a:solidFill>
        </p:spPr>
        <p:txBody>
          <a:bodyPr wrap="square" rtlCol="0">
            <a:spAutoFit/>
          </a:bodyPr>
          <a:lstStyle/>
          <a:p>
            <a:r>
              <a:rPr lang="zh-CN" altLang="en-US" sz="1400" b="1" dirty="0">
                <a:solidFill>
                  <a:srgbClr val="FFFF00"/>
                </a:solidFill>
              </a:rPr>
              <a:t>如果所有的参与者都被</a:t>
            </a:r>
            <a:r>
              <a:rPr lang="en-US" altLang="zh-CN" sz="1400" b="1" dirty="0">
                <a:solidFill>
                  <a:srgbClr val="FFFF00"/>
                </a:solidFill>
              </a:rPr>
              <a:t>Block</a:t>
            </a:r>
            <a:r>
              <a:rPr lang="zh-CN" altLang="en-US" sz="1400" b="1" dirty="0">
                <a:solidFill>
                  <a:srgbClr val="FFFF00"/>
                </a:solidFill>
              </a:rPr>
              <a:t>在</a:t>
            </a:r>
            <a:r>
              <a:rPr lang="en-US" altLang="zh-CN" sz="1400" b="1" dirty="0">
                <a:solidFill>
                  <a:srgbClr val="FFFF00"/>
                </a:solidFill>
              </a:rPr>
              <a:t>READY</a:t>
            </a:r>
            <a:r>
              <a:rPr lang="zh-CN" altLang="en-US" sz="1400" b="1" dirty="0">
                <a:solidFill>
                  <a:srgbClr val="FFFF00"/>
                </a:solidFill>
              </a:rPr>
              <a:t>状态，整个协议</a:t>
            </a:r>
            <a:r>
              <a:rPr lang="en-US" altLang="zh-CN" sz="1400" b="1" dirty="0">
                <a:solidFill>
                  <a:srgbClr val="FFFF00"/>
                </a:solidFill>
              </a:rPr>
              <a:t>Block</a:t>
            </a:r>
            <a:r>
              <a:rPr lang="zh-CN" altLang="en-US" sz="1400" b="1" dirty="0">
                <a:solidFill>
                  <a:srgbClr val="FFFF00"/>
                </a:solidFill>
              </a:rPr>
              <a:t>。</a:t>
            </a:r>
          </a:p>
        </p:txBody>
      </p:sp>
    </p:spTree>
    <p:extLst>
      <p:ext uri="{BB962C8B-B14F-4D97-AF65-F5344CB8AC3E}">
        <p14:creationId xmlns:p14="http://schemas.microsoft.com/office/powerpoint/2010/main" val="2229962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a:t>
            </a:r>
          </a:p>
        </p:txBody>
      </p:sp>
      <p:sp>
        <p:nvSpPr>
          <p:cNvPr id="3" name="圆角矩形 2">
            <a:extLst>
              <a:ext uri="{FF2B5EF4-FFF2-40B4-BE49-F238E27FC236}">
                <a16:creationId xmlns:a16="http://schemas.microsoft.com/office/drawing/2014/main" id="{8F409F0B-D6C4-46DA-9D70-5BD1937D211B}"/>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失效处理：失效进程的恢复</a:t>
            </a:r>
            <a:endParaRPr lang="en-US" altLang="zh-CN" sz="1600" b="1" dirty="0">
              <a:solidFill>
                <a:schemeClr val="tx1"/>
              </a:solidFill>
            </a:endParaRPr>
          </a:p>
        </p:txBody>
      </p:sp>
      <p:sp>
        <p:nvSpPr>
          <p:cNvPr id="5" name="圆角矩形 4">
            <a:extLst>
              <a:ext uri="{FF2B5EF4-FFF2-40B4-BE49-F238E27FC236}">
                <a16:creationId xmlns:a16="http://schemas.microsoft.com/office/drawing/2014/main" id="{8F409F0B-D6C4-46DA-9D70-5BD1937D211B}"/>
              </a:ext>
            </a:extLst>
          </p:cNvPr>
          <p:cNvSpPr/>
          <p:nvPr/>
        </p:nvSpPr>
        <p:spPr>
          <a:xfrm>
            <a:off x="228884" y="4374888"/>
            <a:ext cx="6302035" cy="36933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观察发现</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9FC28DCE-E0AD-4B84-A363-BA6EFEF4ABF3}"/>
              </a:ext>
            </a:extLst>
          </p:cNvPr>
          <p:cNvSpPr txBox="1"/>
          <p:nvPr/>
        </p:nvSpPr>
        <p:spPr>
          <a:xfrm>
            <a:off x="277982" y="4627092"/>
            <a:ext cx="6302035" cy="412292"/>
          </a:xfrm>
          <a:prstGeom prst="rect">
            <a:avLst/>
          </a:prstGeom>
          <a:noFill/>
        </p:spPr>
        <p:txBody>
          <a:bodyPr wrap="square" rtlCol="0">
            <a:spAutoFit/>
          </a:bodyPr>
          <a:lstStyle/>
          <a:p>
            <a:pPr>
              <a:lnSpc>
                <a:spcPct val="150000"/>
              </a:lnSpc>
            </a:pPr>
            <a:r>
              <a:rPr lang="zh-CN" altLang="en-US" sz="1600" dirty="0">
                <a:solidFill>
                  <a:schemeClr val="bg1"/>
                </a:solidFill>
              </a:rPr>
              <a:t>让参与者保存消息日志，当出现失效时能够比较方便地恢复结果。</a:t>
            </a:r>
            <a:endParaRPr lang="en-US" altLang="zh-CN" sz="1600" dirty="0">
              <a:solidFill>
                <a:schemeClr val="bg1"/>
              </a:solidFill>
            </a:endParaRPr>
          </a:p>
        </p:txBody>
      </p:sp>
      <p:graphicFrame>
        <p:nvGraphicFramePr>
          <p:cNvPr id="7" name="Table 6">
            <a:extLst>
              <a:ext uri="{FF2B5EF4-FFF2-40B4-BE49-F238E27FC236}">
                <a16:creationId xmlns:a16="http://schemas.microsoft.com/office/drawing/2014/main" id="{3DD687FA-9648-4483-B146-8C23E7197093}"/>
              </a:ext>
            </a:extLst>
          </p:cNvPr>
          <p:cNvGraphicFramePr>
            <a:graphicFrameLocks noGrp="1"/>
          </p:cNvGraphicFramePr>
          <p:nvPr>
            <p:extLst>
              <p:ext uri="{D42A27DB-BD31-4B8C-83A1-F6EECF244321}">
                <p14:modId xmlns:p14="http://schemas.microsoft.com/office/powerpoint/2010/main" val="3658552849"/>
              </p:ext>
            </p:extLst>
          </p:nvPr>
        </p:nvGraphicFramePr>
        <p:xfrm>
          <a:off x="391569" y="1650363"/>
          <a:ext cx="5976664" cy="2525139"/>
        </p:xfrm>
        <a:graphic>
          <a:graphicData uri="http://schemas.openxmlformats.org/drawingml/2006/table">
            <a:tbl>
              <a:tblPr firstRow="1" bandRow="1">
                <a:tableStyleId>{073A0DAA-6AF3-43AB-8588-CEC1D06C72B9}</a:tableStyleId>
              </a:tblPr>
              <a:tblGrid>
                <a:gridCol w="648072">
                  <a:extLst>
                    <a:ext uri="{9D8B030D-6E8A-4147-A177-3AD203B41FA5}">
                      <a16:colId xmlns:a16="http://schemas.microsoft.com/office/drawing/2014/main" val="2447480799"/>
                    </a:ext>
                  </a:extLst>
                </a:gridCol>
                <a:gridCol w="1548173">
                  <a:extLst>
                    <a:ext uri="{9D8B030D-6E8A-4147-A177-3AD203B41FA5}">
                      <a16:colId xmlns:a16="http://schemas.microsoft.com/office/drawing/2014/main" val="3773670204"/>
                    </a:ext>
                  </a:extLst>
                </a:gridCol>
                <a:gridCol w="3780419">
                  <a:extLst>
                    <a:ext uri="{9D8B030D-6E8A-4147-A177-3AD203B41FA5}">
                      <a16:colId xmlns:a16="http://schemas.microsoft.com/office/drawing/2014/main" val="3477296544"/>
                    </a:ext>
                  </a:extLst>
                </a:gridCol>
              </a:tblGrid>
              <a:tr h="300693">
                <a:tc>
                  <a:txBody>
                    <a:bodyPr/>
                    <a:lstStyle/>
                    <a:p>
                      <a:r>
                        <a:rPr lang="zh-CN" altLang="en-US" dirty="0"/>
                        <a:t>角色</a:t>
                      </a:r>
                      <a:endParaRPr lang="en-US" dirty="0"/>
                    </a:p>
                  </a:txBody>
                  <a:tcPr/>
                </a:tc>
                <a:tc>
                  <a:txBody>
                    <a:bodyPr/>
                    <a:lstStyle/>
                    <a:p>
                      <a:r>
                        <a:rPr lang="zh-CN" altLang="en-US" dirty="0"/>
                        <a:t>失效时的状态</a:t>
                      </a:r>
                      <a:endParaRPr lang="en-US" dirty="0"/>
                    </a:p>
                  </a:txBody>
                  <a:tcPr/>
                </a:tc>
                <a:tc>
                  <a:txBody>
                    <a:bodyPr/>
                    <a:lstStyle/>
                    <a:p>
                      <a:r>
                        <a:rPr lang="en-US" altLang="zh-CN" dirty="0"/>
                        <a:t>Recover</a:t>
                      </a:r>
                      <a:r>
                        <a:rPr lang="zh-CN" altLang="en-US" dirty="0"/>
                        <a:t>措施</a:t>
                      </a:r>
                      <a:endParaRPr lang="en-US" dirty="0"/>
                    </a:p>
                  </a:txBody>
                  <a:tcPr/>
                </a:tc>
                <a:extLst>
                  <a:ext uri="{0D108BD9-81ED-4DB2-BD59-A6C34878D82A}">
                    <a16:rowId xmlns:a16="http://schemas.microsoft.com/office/drawing/2014/main" val="164391868"/>
                  </a:ext>
                </a:extLst>
              </a:tr>
              <a:tr h="300693">
                <a:tc>
                  <a:txBody>
                    <a:bodyPr/>
                    <a:lstStyle/>
                    <a:p>
                      <a:r>
                        <a:rPr lang="en-US" altLang="zh-CN" dirty="0"/>
                        <a:t>P</a:t>
                      </a:r>
                      <a:endParaRPr lang="en-US" dirty="0"/>
                    </a:p>
                  </a:txBody>
                  <a:tcPr/>
                </a:tc>
                <a:tc>
                  <a:txBody>
                    <a:bodyPr/>
                    <a:lstStyle/>
                    <a:p>
                      <a:r>
                        <a:rPr lang="en-US" altLang="zh-CN" dirty="0"/>
                        <a:t>INIT</a:t>
                      </a:r>
                      <a:endParaRPr lang="en-US" dirty="0"/>
                    </a:p>
                  </a:txBody>
                  <a:tcPr/>
                </a:tc>
                <a:tc>
                  <a:txBody>
                    <a:bodyPr/>
                    <a:lstStyle/>
                    <a:p>
                      <a:r>
                        <a:rPr lang="en-US" altLang="zh-CN" dirty="0"/>
                        <a:t>Send Vote-abort</a:t>
                      </a:r>
                      <a:r>
                        <a:rPr lang="zh-CN" altLang="en-US" dirty="0"/>
                        <a:t>，</a:t>
                      </a:r>
                      <a:r>
                        <a:rPr lang="en-US" altLang="zh-CN" dirty="0"/>
                        <a:t>Abort</a:t>
                      </a:r>
                      <a:endParaRPr lang="en-US" dirty="0"/>
                    </a:p>
                  </a:txBody>
                  <a:tcPr/>
                </a:tc>
                <a:extLst>
                  <a:ext uri="{0D108BD9-81ED-4DB2-BD59-A6C34878D82A}">
                    <a16:rowId xmlns:a16="http://schemas.microsoft.com/office/drawing/2014/main" val="2886725027"/>
                  </a:ext>
                </a:extLst>
              </a:tr>
              <a:tr h="300693">
                <a:tc>
                  <a:txBody>
                    <a:bodyPr/>
                    <a:lstStyle/>
                    <a:p>
                      <a:r>
                        <a:rPr lang="en-US" altLang="zh-CN" dirty="0"/>
                        <a:t>P</a:t>
                      </a:r>
                      <a:endParaRPr lang="en-US" dirty="0"/>
                    </a:p>
                  </a:txBody>
                  <a:tcPr/>
                </a:tc>
                <a:tc>
                  <a:txBody>
                    <a:bodyPr/>
                    <a:lstStyle/>
                    <a:p>
                      <a:r>
                        <a:rPr lang="en-US" altLang="zh-CN" dirty="0"/>
                        <a:t>COMMIT/ABORT</a:t>
                      </a:r>
                      <a:endParaRPr lang="en-US" dirty="0"/>
                    </a:p>
                  </a:txBody>
                  <a:tcPr/>
                </a:tc>
                <a:tc>
                  <a:txBody>
                    <a:bodyPr/>
                    <a:lstStyle/>
                    <a:p>
                      <a:r>
                        <a:rPr lang="en-US" altLang="zh-CN" dirty="0"/>
                        <a:t>Send Global-commit/abort</a:t>
                      </a:r>
                      <a:r>
                        <a:rPr lang="zh-CN" altLang="en-US" dirty="0"/>
                        <a:t>，</a:t>
                      </a:r>
                      <a:r>
                        <a:rPr lang="en-US" altLang="zh-CN" dirty="0"/>
                        <a:t>Commit/Abort</a:t>
                      </a:r>
                      <a:endParaRPr lang="en-US" dirty="0"/>
                    </a:p>
                  </a:txBody>
                  <a:tcPr/>
                </a:tc>
                <a:extLst>
                  <a:ext uri="{0D108BD9-81ED-4DB2-BD59-A6C34878D82A}">
                    <a16:rowId xmlns:a16="http://schemas.microsoft.com/office/drawing/2014/main" val="2380557185"/>
                  </a:ext>
                </a:extLst>
              </a:tr>
              <a:tr h="1025611">
                <a:tc>
                  <a:txBody>
                    <a:bodyPr/>
                    <a:lstStyle/>
                    <a:p>
                      <a:r>
                        <a:rPr lang="en-US" altLang="zh-CN" dirty="0"/>
                        <a:t>P</a:t>
                      </a:r>
                      <a:endParaRPr lang="en-US" dirty="0"/>
                    </a:p>
                  </a:txBody>
                  <a:tcPr/>
                </a:tc>
                <a:tc>
                  <a:txBody>
                    <a:bodyPr/>
                    <a:lstStyle/>
                    <a:p>
                      <a:r>
                        <a:rPr lang="en-US" altLang="zh-CN" dirty="0"/>
                        <a:t>READY</a:t>
                      </a:r>
                      <a:endParaRPr lang="en-US" dirty="0"/>
                    </a:p>
                  </a:txBody>
                  <a:tcPr/>
                </a:tc>
                <a:tc>
                  <a:txBody>
                    <a:bodyPr/>
                    <a:lstStyle/>
                    <a:p>
                      <a:pPr marL="0" indent="0">
                        <a:buNone/>
                      </a:pPr>
                      <a:r>
                        <a:rPr lang="en-US" dirty="0"/>
                        <a:t>Contact other participant Q to get info.:</a:t>
                      </a:r>
                    </a:p>
                    <a:p>
                      <a:pPr marL="0" indent="0">
                        <a:buNone/>
                      </a:pPr>
                      <a:r>
                        <a:rPr lang="en-US" dirty="0"/>
                        <a:t>      </a:t>
                      </a:r>
                      <a:r>
                        <a:rPr lang="en-US" dirty="0" err="1"/>
                        <a:t>i</a:t>
                      </a:r>
                      <a:r>
                        <a:rPr lang="en-US" dirty="0"/>
                        <a:t>)  Q COMMIT/ABORT: do the same</a:t>
                      </a:r>
                    </a:p>
                    <a:p>
                      <a:pPr marL="0" indent="0">
                        <a:buNone/>
                      </a:pPr>
                      <a:r>
                        <a:rPr lang="en-US" dirty="0"/>
                        <a:t>      ii) Q INIT: Abort</a:t>
                      </a:r>
                    </a:p>
                    <a:p>
                      <a:pPr marL="0" indent="0">
                        <a:buNone/>
                      </a:pPr>
                      <a:r>
                        <a:rPr lang="en-US" dirty="0"/>
                        <a:t>      iii) READY: </a:t>
                      </a:r>
                      <a:r>
                        <a:rPr lang="en-US" altLang="zh-CN" dirty="0"/>
                        <a:t>contact another, if all “REDAY”:</a:t>
                      </a:r>
                    </a:p>
                    <a:p>
                      <a:pPr marL="0" indent="0">
                        <a:buNone/>
                      </a:pPr>
                      <a:r>
                        <a:rPr lang="en-US" dirty="0">
                          <a:solidFill>
                            <a:srgbClr val="FF0000"/>
                          </a:solidFill>
                        </a:rPr>
                        <a:t>          can decide, wait for C to recover</a:t>
                      </a:r>
                    </a:p>
                  </a:txBody>
                  <a:tcPr/>
                </a:tc>
                <a:extLst>
                  <a:ext uri="{0D108BD9-81ED-4DB2-BD59-A6C34878D82A}">
                    <a16:rowId xmlns:a16="http://schemas.microsoft.com/office/drawing/2014/main" val="540824627"/>
                  </a:ext>
                </a:extLst>
              </a:tr>
              <a:tr h="423540">
                <a:tc>
                  <a:txBody>
                    <a:bodyPr/>
                    <a:lstStyle/>
                    <a:p>
                      <a:r>
                        <a:rPr lang="en-US" dirty="0"/>
                        <a:t>C</a:t>
                      </a:r>
                    </a:p>
                  </a:txBody>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lang="en-US" dirty="0"/>
                        <a:t>WAIT/COMMIT/</a:t>
                      </a:r>
                    </a:p>
                    <a:p>
                      <a:pPr marL="0" marR="0" lvl="0" indent="0" algn="l" defTabSz="685800" rtl="0" eaLnBrk="1" fontAlgn="auto" latinLnBrk="1" hangingPunct="1">
                        <a:lnSpc>
                          <a:spcPct val="100000"/>
                        </a:lnSpc>
                        <a:spcBef>
                          <a:spcPts val="0"/>
                        </a:spcBef>
                        <a:spcAft>
                          <a:spcPts val="0"/>
                        </a:spcAft>
                        <a:buClrTx/>
                        <a:buSzTx/>
                        <a:buFontTx/>
                        <a:buNone/>
                        <a:tabLst/>
                        <a:defRPr/>
                      </a:pPr>
                      <a:r>
                        <a:rPr lang="en-US" dirty="0"/>
                        <a:t>ABORT</a:t>
                      </a:r>
                    </a:p>
                  </a:txBody>
                  <a:tcPr/>
                </a:tc>
                <a:tc>
                  <a:txBody>
                    <a:bodyPr/>
                    <a:lstStyle/>
                    <a:p>
                      <a:pPr marL="0" indent="0">
                        <a:buNone/>
                      </a:pPr>
                      <a:r>
                        <a:rPr lang="en-US" sz="1350" kern="1200" dirty="0">
                          <a:solidFill>
                            <a:schemeClr val="dk1"/>
                          </a:solidFill>
                          <a:latin typeface="+mn-lt"/>
                          <a:ea typeface="+mn-ea"/>
                          <a:cs typeface="+mn-cs"/>
                        </a:rPr>
                        <a:t>Resend previous message</a:t>
                      </a:r>
                    </a:p>
                  </a:txBody>
                  <a:tcPr/>
                </a:tc>
                <a:extLst>
                  <a:ext uri="{0D108BD9-81ED-4DB2-BD59-A6C34878D82A}">
                    <a16:rowId xmlns:a16="http://schemas.microsoft.com/office/drawing/2014/main" val="202457567"/>
                  </a:ext>
                </a:extLst>
              </a:tr>
            </a:tbl>
          </a:graphicData>
        </a:graphic>
      </p:graphicFrame>
    </p:spTree>
    <p:extLst>
      <p:ext uri="{BB962C8B-B14F-4D97-AF65-F5344CB8AC3E}">
        <p14:creationId xmlns:p14="http://schemas.microsoft.com/office/powerpoint/2010/main" val="3080016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a:t>
            </a:r>
          </a:p>
        </p:txBody>
      </p:sp>
      <p:sp>
        <p:nvSpPr>
          <p:cNvPr id="3" name="圆角矩形 2">
            <a:extLst>
              <a:ext uri="{FF2B5EF4-FFF2-40B4-BE49-F238E27FC236}">
                <a16:creationId xmlns:a16="http://schemas.microsoft.com/office/drawing/2014/main" id="{8F409F0B-D6C4-46DA-9D70-5BD1937D211B}"/>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2PC</a:t>
            </a:r>
            <a:r>
              <a:rPr lang="zh-CN" altLang="en-US" sz="1600" b="1" dirty="0">
                <a:solidFill>
                  <a:schemeClr val="tx1"/>
                </a:solidFill>
              </a:rPr>
              <a:t>可能被阻塞</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9FC28DCE-E0AD-4B84-A363-BA6EFEF4ABF3}"/>
              </a:ext>
            </a:extLst>
          </p:cNvPr>
          <p:cNvSpPr txBox="1"/>
          <p:nvPr/>
        </p:nvSpPr>
        <p:spPr>
          <a:xfrm>
            <a:off x="277981" y="1747744"/>
            <a:ext cx="6302035" cy="412292"/>
          </a:xfrm>
          <a:prstGeom prst="rect">
            <a:avLst/>
          </a:prstGeom>
          <a:noFill/>
        </p:spPr>
        <p:txBody>
          <a:bodyPr wrap="square" rtlCol="0">
            <a:spAutoFit/>
          </a:bodyPr>
          <a:lstStyle/>
          <a:p>
            <a:pPr>
              <a:lnSpc>
                <a:spcPct val="150000"/>
              </a:lnSpc>
            </a:pPr>
            <a:r>
              <a:rPr lang="zh-CN" altLang="en-US" sz="1600" dirty="0">
                <a:solidFill>
                  <a:schemeClr val="bg1"/>
                </a:solidFill>
              </a:rPr>
              <a:t>关键点：无法判断协作者的最后决定是否到达所有达参与者。</a:t>
            </a:r>
            <a:endParaRPr lang="en-US" altLang="zh-CN" sz="1600" dirty="0">
              <a:solidFill>
                <a:schemeClr val="bg1"/>
              </a:solidFill>
            </a:endParaRPr>
          </a:p>
        </p:txBody>
      </p:sp>
      <p:sp>
        <p:nvSpPr>
          <p:cNvPr id="5" name="圆角矩形 4">
            <a:extLst>
              <a:ext uri="{FF2B5EF4-FFF2-40B4-BE49-F238E27FC236}">
                <a16:creationId xmlns:a16="http://schemas.microsoft.com/office/drawing/2014/main" id="{8F409F0B-D6C4-46DA-9D70-5BD1937D211B}"/>
              </a:ext>
            </a:extLst>
          </p:cNvPr>
          <p:cNvSpPr/>
          <p:nvPr/>
        </p:nvSpPr>
        <p:spPr>
          <a:xfrm>
            <a:off x="279063" y="2490450"/>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解决办法</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9FC28DCE-E0AD-4B84-A363-BA6EFEF4ABF3}"/>
              </a:ext>
            </a:extLst>
          </p:cNvPr>
          <p:cNvSpPr txBox="1"/>
          <p:nvPr/>
        </p:nvSpPr>
        <p:spPr>
          <a:xfrm>
            <a:off x="277981" y="2931790"/>
            <a:ext cx="6302035" cy="1150956"/>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办法</a:t>
            </a:r>
            <a:r>
              <a:rPr lang="en-US" altLang="zh-CN" sz="1600" dirty="0">
                <a:solidFill>
                  <a:schemeClr val="bg1"/>
                </a:solidFill>
              </a:rPr>
              <a:t>1</a:t>
            </a:r>
            <a:r>
              <a:rPr lang="zh-CN" altLang="en-US" sz="1600" dirty="0">
                <a:solidFill>
                  <a:schemeClr val="bg1"/>
                </a:solidFill>
              </a:rPr>
              <a:t>：利用多播原语：消息被收到后立即多播给其他参与者；</a:t>
            </a:r>
            <a:endParaRPr lang="en-US" altLang="zh-CN" sz="1600" dirty="0">
              <a:solidFill>
                <a:schemeClr val="bg1"/>
              </a:solidFill>
            </a:endParaRPr>
          </a:p>
          <a:p>
            <a:pPr>
              <a:lnSpc>
                <a:spcPct val="150000"/>
              </a:lnSpc>
            </a:pPr>
            <a:r>
              <a:rPr lang="zh-CN" altLang="en-US" sz="1600" dirty="0">
                <a:solidFill>
                  <a:schemeClr val="bg1"/>
                </a:solidFill>
              </a:rPr>
              <a:t>（参与者可以达成一致决定）</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办法</a:t>
            </a:r>
            <a:r>
              <a:rPr lang="en-US" altLang="zh-CN" sz="1600" dirty="0">
                <a:solidFill>
                  <a:schemeClr val="bg1"/>
                </a:solidFill>
              </a:rPr>
              <a:t>2</a:t>
            </a:r>
            <a:r>
              <a:rPr lang="zh-CN" altLang="en-US" sz="1600" dirty="0">
                <a:solidFill>
                  <a:schemeClr val="bg1"/>
                </a:solidFill>
              </a:rPr>
              <a:t>：将</a:t>
            </a:r>
            <a:r>
              <a:rPr lang="en-US" altLang="zh-CN" sz="1600" dirty="0">
                <a:solidFill>
                  <a:schemeClr val="bg1"/>
                </a:solidFill>
              </a:rPr>
              <a:t>2PC</a:t>
            </a:r>
            <a:r>
              <a:rPr lang="zh-CN" altLang="en-US" sz="1600" dirty="0">
                <a:solidFill>
                  <a:schemeClr val="bg1"/>
                </a:solidFill>
              </a:rPr>
              <a:t>扩展为</a:t>
            </a:r>
            <a:r>
              <a:rPr lang="en-US" altLang="zh-CN" sz="1600" dirty="0">
                <a:solidFill>
                  <a:schemeClr val="bg1"/>
                </a:solidFill>
              </a:rPr>
              <a:t>3PC</a:t>
            </a:r>
            <a:r>
              <a:rPr lang="zh-CN" altLang="en-US" sz="1600" dirty="0">
                <a:solidFill>
                  <a:schemeClr val="bg1"/>
                </a:solidFill>
              </a:rPr>
              <a:t>。</a:t>
            </a:r>
            <a:endParaRPr lang="en-US" altLang="zh-CN" sz="1600" dirty="0">
              <a:solidFill>
                <a:schemeClr val="bg1"/>
              </a:solidFill>
            </a:endParaRPr>
          </a:p>
        </p:txBody>
      </p:sp>
    </p:spTree>
    <p:extLst>
      <p:ext uri="{BB962C8B-B14F-4D97-AF65-F5344CB8AC3E}">
        <p14:creationId xmlns:p14="http://schemas.microsoft.com/office/powerpoint/2010/main" val="4204532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三阶段提交协议</a:t>
            </a:r>
          </a:p>
        </p:txBody>
      </p:sp>
      <p:sp>
        <p:nvSpPr>
          <p:cNvPr id="3" name="圆角矩形 2">
            <a:extLst>
              <a:ext uri="{FF2B5EF4-FFF2-40B4-BE49-F238E27FC236}">
                <a16:creationId xmlns:a16="http://schemas.microsoft.com/office/drawing/2014/main" id="{8F409F0B-D6C4-46DA-9D70-5BD1937D211B}"/>
              </a:ext>
            </a:extLst>
          </p:cNvPr>
          <p:cNvSpPr/>
          <p:nvPr/>
        </p:nvSpPr>
        <p:spPr>
          <a:xfrm>
            <a:off x="260648" y="12756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增加预提交阶段</a:t>
            </a:r>
            <a:endParaRPr lang="en-US" altLang="zh-CN" sz="1600" b="1" dirty="0">
              <a:solidFill>
                <a:schemeClr val="tx1"/>
              </a:solidFill>
            </a:endParaRPr>
          </a:p>
        </p:txBody>
      </p:sp>
      <p:pic>
        <p:nvPicPr>
          <p:cNvPr id="5" name="图片 4"/>
          <p:cNvPicPr>
            <a:picLocks noChangeAspect="1"/>
          </p:cNvPicPr>
          <p:nvPr/>
        </p:nvPicPr>
        <p:blipFill rotWithShape="1">
          <a:blip r:embed="rId3"/>
          <a:srcRect t="80958"/>
          <a:stretch/>
        </p:blipFill>
        <p:spPr>
          <a:xfrm>
            <a:off x="0" y="4406363"/>
            <a:ext cx="6864174" cy="440538"/>
          </a:xfrm>
          <a:prstGeom prst="rect">
            <a:avLst/>
          </a:prstGeom>
        </p:spPr>
      </p:pic>
      <p:pic>
        <p:nvPicPr>
          <p:cNvPr id="6" name="Picture 5">
            <a:extLst>
              <a:ext uri="{FF2B5EF4-FFF2-40B4-BE49-F238E27FC236}">
                <a16:creationId xmlns:a16="http://schemas.microsoft.com/office/drawing/2014/main" id="{744D779D-1815-43E4-8283-81F70074D289}"/>
              </a:ext>
            </a:extLst>
          </p:cNvPr>
          <p:cNvPicPr>
            <a:picLocks noChangeAspect="1"/>
          </p:cNvPicPr>
          <p:nvPr/>
        </p:nvPicPr>
        <p:blipFill>
          <a:blip r:embed="rId4"/>
          <a:stretch>
            <a:fillRect/>
          </a:stretch>
        </p:blipFill>
        <p:spPr>
          <a:xfrm>
            <a:off x="6174" y="1697678"/>
            <a:ext cx="6858000" cy="2708685"/>
          </a:xfrm>
          <a:prstGeom prst="rect">
            <a:avLst/>
          </a:prstGeom>
        </p:spPr>
      </p:pic>
      <p:graphicFrame>
        <p:nvGraphicFramePr>
          <p:cNvPr id="7" name="Table 6">
            <a:extLst>
              <a:ext uri="{FF2B5EF4-FFF2-40B4-BE49-F238E27FC236}">
                <a16:creationId xmlns:a16="http://schemas.microsoft.com/office/drawing/2014/main" id="{B2DD6C03-24AA-4592-A6C4-7D47D5726E44}"/>
              </a:ext>
            </a:extLst>
          </p:cNvPr>
          <p:cNvGraphicFramePr>
            <a:graphicFrameLocks noGrp="1"/>
          </p:cNvGraphicFramePr>
          <p:nvPr>
            <p:extLst>
              <p:ext uri="{D42A27DB-BD31-4B8C-83A1-F6EECF244321}">
                <p14:modId xmlns:p14="http://schemas.microsoft.com/office/powerpoint/2010/main" val="1759157689"/>
              </p:ext>
            </p:extLst>
          </p:nvPr>
        </p:nvGraphicFramePr>
        <p:xfrm>
          <a:off x="-1035496" y="896101"/>
          <a:ext cx="5976664" cy="1037067"/>
        </p:xfrm>
        <a:graphic>
          <a:graphicData uri="http://schemas.openxmlformats.org/drawingml/2006/table">
            <a:tbl>
              <a:tblPr firstRow="1" bandRow="1">
                <a:tableStyleId>{073A0DAA-6AF3-43AB-8588-CEC1D06C72B9}</a:tableStyleId>
              </a:tblPr>
              <a:tblGrid>
                <a:gridCol w="648072">
                  <a:extLst>
                    <a:ext uri="{9D8B030D-6E8A-4147-A177-3AD203B41FA5}">
                      <a16:colId xmlns:a16="http://schemas.microsoft.com/office/drawing/2014/main" val="2447480799"/>
                    </a:ext>
                  </a:extLst>
                </a:gridCol>
                <a:gridCol w="1224136">
                  <a:extLst>
                    <a:ext uri="{9D8B030D-6E8A-4147-A177-3AD203B41FA5}">
                      <a16:colId xmlns:a16="http://schemas.microsoft.com/office/drawing/2014/main" val="3773670204"/>
                    </a:ext>
                  </a:extLst>
                </a:gridCol>
                <a:gridCol w="4104456">
                  <a:extLst>
                    <a:ext uri="{9D8B030D-6E8A-4147-A177-3AD203B41FA5}">
                      <a16:colId xmlns:a16="http://schemas.microsoft.com/office/drawing/2014/main" val="3477296544"/>
                    </a:ext>
                  </a:extLst>
                </a:gridCol>
              </a:tblGrid>
              <a:tr h="328407">
                <a:tc>
                  <a:txBody>
                    <a:bodyPr/>
                    <a:lstStyle/>
                    <a:p>
                      <a:r>
                        <a:rPr lang="zh-CN" altLang="en-US" dirty="0"/>
                        <a:t>角色</a:t>
                      </a:r>
                      <a:endParaRPr lang="en-US" dirty="0"/>
                    </a:p>
                  </a:txBody>
                  <a:tcPr/>
                </a:tc>
                <a:tc>
                  <a:txBody>
                    <a:bodyPr/>
                    <a:lstStyle/>
                    <a:p>
                      <a:r>
                        <a:rPr lang="en-US" altLang="zh-CN" dirty="0"/>
                        <a:t>Block</a:t>
                      </a:r>
                      <a:r>
                        <a:rPr lang="zh-CN" altLang="en-US" dirty="0"/>
                        <a:t>的状态</a:t>
                      </a:r>
                      <a:endParaRPr lang="en-US" dirty="0"/>
                    </a:p>
                  </a:txBody>
                  <a:tcPr/>
                </a:tc>
                <a:tc>
                  <a:txBody>
                    <a:bodyPr/>
                    <a:lstStyle/>
                    <a:p>
                      <a:r>
                        <a:rPr lang="en-US" altLang="zh-CN" dirty="0"/>
                        <a:t>Block</a:t>
                      </a:r>
                      <a:r>
                        <a:rPr lang="zh-CN" altLang="en-US" dirty="0"/>
                        <a:t>措施</a:t>
                      </a:r>
                      <a:endParaRPr lang="en-US" dirty="0"/>
                    </a:p>
                  </a:txBody>
                  <a:tcPr/>
                </a:tc>
                <a:extLst>
                  <a:ext uri="{0D108BD9-81ED-4DB2-BD59-A6C34878D82A}">
                    <a16:rowId xmlns:a16="http://schemas.microsoft.com/office/drawing/2014/main" val="164391868"/>
                  </a:ext>
                </a:extLst>
              </a:tr>
              <a:tr h="627573">
                <a:tc>
                  <a:txBody>
                    <a:bodyPr/>
                    <a:lstStyle/>
                    <a:p>
                      <a:r>
                        <a:rPr lang="en-US" altLang="zh-CN" dirty="0"/>
                        <a:t>P</a:t>
                      </a:r>
                      <a:endParaRPr lang="en-US" dirty="0"/>
                    </a:p>
                  </a:txBody>
                  <a:tcPr/>
                </a:tc>
                <a:tc>
                  <a:txBody>
                    <a:bodyPr/>
                    <a:lstStyle/>
                    <a:p>
                      <a:r>
                        <a:rPr lang="en-US" altLang="zh-CN" dirty="0"/>
                        <a:t>READY</a:t>
                      </a:r>
                      <a:endParaRPr lang="en-US" dirty="0"/>
                    </a:p>
                  </a:txBody>
                  <a:tcPr/>
                </a:tc>
                <a:tc>
                  <a:txBody>
                    <a:bodyPr/>
                    <a:lstStyle/>
                    <a:p>
                      <a:pPr marL="0" indent="0">
                        <a:buNone/>
                      </a:pPr>
                      <a:r>
                        <a:rPr lang="en-US" dirty="0"/>
                        <a:t>Contact other participant Q,</a:t>
                      </a:r>
                    </a:p>
                    <a:p>
                      <a:pPr marL="0" indent="0">
                        <a:buNone/>
                      </a:pPr>
                      <a:r>
                        <a:rPr lang="en-US" altLang="zh-CN" dirty="0"/>
                        <a:t>    if some INIT or all “REDAY”: Abort</a:t>
                      </a:r>
                    </a:p>
                    <a:p>
                      <a:pPr marL="0" indent="0">
                        <a:buNone/>
                      </a:pPr>
                      <a:r>
                        <a:rPr lang="en-US" dirty="0">
                          <a:solidFill>
                            <a:srgbClr val="FF0000"/>
                          </a:solidFill>
                        </a:rPr>
                        <a:t>    </a:t>
                      </a:r>
                      <a:r>
                        <a:rPr lang="en-US" dirty="0">
                          <a:solidFill>
                            <a:schemeClr val="tx1"/>
                          </a:solidFill>
                        </a:rPr>
                        <a:t>if all “PRECOMMIT”: Commit</a:t>
                      </a:r>
                    </a:p>
                  </a:txBody>
                  <a:tcPr/>
                </a:tc>
                <a:extLst>
                  <a:ext uri="{0D108BD9-81ED-4DB2-BD59-A6C34878D82A}">
                    <a16:rowId xmlns:a16="http://schemas.microsoft.com/office/drawing/2014/main" val="540824627"/>
                  </a:ext>
                </a:extLst>
              </a:tr>
            </a:tbl>
          </a:graphicData>
        </a:graphic>
      </p:graphicFrame>
      <p:sp>
        <p:nvSpPr>
          <p:cNvPr id="8" name="Rectangle 7">
            <a:extLst>
              <a:ext uri="{FF2B5EF4-FFF2-40B4-BE49-F238E27FC236}">
                <a16:creationId xmlns:a16="http://schemas.microsoft.com/office/drawing/2014/main" id="{A017AD69-EC00-4894-BA5A-9D5D4D10775F}"/>
              </a:ext>
            </a:extLst>
          </p:cNvPr>
          <p:cNvSpPr/>
          <p:nvPr/>
        </p:nvSpPr>
        <p:spPr>
          <a:xfrm>
            <a:off x="2060848" y="3935883"/>
            <a:ext cx="2880320" cy="523220"/>
          </a:xfrm>
          <a:prstGeom prst="rect">
            <a:avLst/>
          </a:prstGeom>
        </p:spPr>
        <p:txBody>
          <a:bodyPr wrap="square">
            <a:spAutoFit/>
          </a:bodyPr>
          <a:lstStyle/>
          <a:p>
            <a:r>
              <a:rPr lang="en-US" sz="1400" dirty="0">
                <a:solidFill>
                  <a:srgbClr val="FF0000"/>
                </a:solidFill>
              </a:rPr>
              <a:t>If all correct participants blocked in “READY”: go to Abort. </a:t>
            </a:r>
            <a:endParaRPr lang="en-US" altLang="zh-CN" sz="1400" dirty="0">
              <a:solidFill>
                <a:srgbClr val="FF0000"/>
              </a:solidFill>
            </a:endParaRPr>
          </a:p>
        </p:txBody>
      </p:sp>
    </p:spTree>
    <p:extLst>
      <p:ext uri="{BB962C8B-B14F-4D97-AF65-F5344CB8AC3E}">
        <p14:creationId xmlns:p14="http://schemas.microsoft.com/office/powerpoint/2010/main" val="698914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1628800" y="2499742"/>
            <a:ext cx="3522042" cy="420934"/>
            <a:chOff x="1156" y="1282"/>
            <a:chExt cx="3404" cy="412"/>
          </a:xfrm>
        </p:grpSpPr>
        <p:grpSp>
          <p:nvGrpSpPr>
            <p:cNvPr id="3" name="Group 3"/>
            <p:cNvGrpSpPr>
              <a:grpSpLocks/>
            </p:cNvGrpSpPr>
            <p:nvPr/>
          </p:nvGrpSpPr>
          <p:grpSpPr bwMode="auto">
            <a:xfrm>
              <a:off x="1156" y="1282"/>
              <a:ext cx="476" cy="412"/>
              <a:chOff x="1123" y="2679"/>
              <a:chExt cx="1536" cy="1328"/>
            </a:xfrm>
          </p:grpSpPr>
          <p:sp>
            <p:nvSpPr>
              <p:cNvPr id="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8"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4"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 name="Text Box 12"/>
            <p:cNvSpPr txBox="1">
              <a:spLocks noChangeArrowheads="1"/>
            </p:cNvSpPr>
            <p:nvPr/>
          </p:nvSpPr>
          <p:spPr bwMode="auto">
            <a:xfrm>
              <a:off x="2160" y="1323"/>
              <a:ext cx="978"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系统恢复</a:t>
              </a:r>
              <a:endParaRPr lang="en-US" altLang="en-US" sz="1600" b="1" dirty="0">
                <a:solidFill>
                  <a:schemeClr val="bg1"/>
                </a:solidFill>
                <a:latin typeface="宋体"/>
                <a:ea typeface="宋体"/>
                <a:cs typeface="宋体"/>
              </a:endParaRPr>
            </a:p>
          </p:txBody>
        </p:sp>
        <p:sp>
          <p:nvSpPr>
            <p:cNvPr id="6"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5</a:t>
              </a:r>
            </a:p>
          </p:txBody>
        </p:sp>
      </p:grpSp>
    </p:spTree>
    <p:extLst>
      <p:ext uri="{BB962C8B-B14F-4D97-AF65-F5344CB8AC3E}">
        <p14:creationId xmlns:p14="http://schemas.microsoft.com/office/powerpoint/2010/main" val="3957343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恢复</a:t>
            </a:r>
          </a:p>
        </p:txBody>
      </p:sp>
      <p:sp>
        <p:nvSpPr>
          <p:cNvPr id="3" name="圆角矩形 2">
            <a:extLst>
              <a:ext uri="{FF2B5EF4-FFF2-40B4-BE49-F238E27FC236}">
                <a16:creationId xmlns:a16="http://schemas.microsoft.com/office/drawing/2014/main" id="{8F409F0B-D6C4-46DA-9D70-5BD1937D211B}"/>
              </a:ext>
            </a:extLst>
          </p:cNvPr>
          <p:cNvSpPr/>
          <p:nvPr/>
        </p:nvSpPr>
        <p:spPr>
          <a:xfrm>
            <a:off x="260648" y="12756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概念</a:t>
            </a:r>
            <a:endParaRPr lang="en-US" altLang="zh-CN" sz="1600" b="1" dirty="0">
              <a:solidFill>
                <a:schemeClr val="tx1"/>
              </a:solidFill>
            </a:endParaRPr>
          </a:p>
        </p:txBody>
      </p:sp>
      <p:pic>
        <p:nvPicPr>
          <p:cNvPr id="4" name="图片 3"/>
          <p:cNvPicPr>
            <a:picLocks noChangeAspect="1"/>
          </p:cNvPicPr>
          <p:nvPr/>
        </p:nvPicPr>
        <p:blipFill>
          <a:blip r:embed="rId3"/>
          <a:stretch>
            <a:fillRect/>
          </a:stretch>
        </p:blipFill>
        <p:spPr>
          <a:xfrm>
            <a:off x="260648" y="1657646"/>
            <a:ext cx="6302035" cy="1312132"/>
          </a:xfrm>
          <a:prstGeom prst="rect">
            <a:avLst/>
          </a:prstGeom>
        </p:spPr>
      </p:pic>
      <p:sp>
        <p:nvSpPr>
          <p:cNvPr id="5" name="圆角矩形 4">
            <a:extLst>
              <a:ext uri="{FF2B5EF4-FFF2-40B4-BE49-F238E27FC236}">
                <a16:creationId xmlns:a16="http://schemas.microsoft.com/office/drawing/2014/main" id="{8F409F0B-D6C4-46DA-9D70-5BD1937D211B}"/>
              </a:ext>
            </a:extLst>
          </p:cNvPr>
          <p:cNvSpPr/>
          <p:nvPr/>
        </p:nvSpPr>
        <p:spPr>
          <a:xfrm>
            <a:off x="260648" y="29945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关键点</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9FC28DCE-E0AD-4B84-A363-BA6EFEF4ABF3}"/>
              </a:ext>
            </a:extLst>
          </p:cNvPr>
          <p:cNvSpPr txBox="1"/>
          <p:nvPr/>
        </p:nvSpPr>
        <p:spPr>
          <a:xfrm>
            <a:off x="223309" y="3363838"/>
            <a:ext cx="6446051" cy="7816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chemeClr val="bg1"/>
                </a:solidFill>
              </a:rPr>
              <a:t>后向恢复：需要记录历史状态：</a:t>
            </a:r>
            <a:r>
              <a:rPr lang="en-US" altLang="zh-CN" sz="1600" dirty="0">
                <a:solidFill>
                  <a:schemeClr val="bg1"/>
                </a:solidFill>
              </a:rPr>
              <a:t>checkpointing</a:t>
            </a:r>
            <a:r>
              <a:rPr lang="zh-CN" altLang="en-US" sz="1600" dirty="0">
                <a:solidFill>
                  <a:schemeClr val="bg1"/>
                </a:solidFill>
              </a:rPr>
              <a:t>、</a:t>
            </a:r>
            <a:r>
              <a:rPr lang="en-US" altLang="zh-CN" sz="1600" dirty="0">
                <a:solidFill>
                  <a:schemeClr val="bg1"/>
                </a:solidFill>
              </a:rPr>
              <a:t>message logging</a:t>
            </a:r>
          </a:p>
          <a:p>
            <a:pPr marL="285750" indent="-285750">
              <a:lnSpc>
                <a:spcPct val="150000"/>
              </a:lnSpc>
              <a:buFont typeface="Arial" panose="020B0604020202020204" pitchFamily="34" charset="0"/>
              <a:buChar char="•"/>
            </a:pPr>
            <a:r>
              <a:rPr lang="zh-CN" altLang="en-US" sz="1600" dirty="0">
                <a:solidFill>
                  <a:schemeClr val="bg1"/>
                </a:solidFill>
              </a:rPr>
              <a:t>前向恢复：需要知道错误内容</a:t>
            </a:r>
            <a:endParaRPr lang="en-US" altLang="zh-CN" sz="1600" dirty="0">
              <a:solidFill>
                <a:schemeClr val="bg1"/>
              </a:solidFill>
            </a:endParaRPr>
          </a:p>
        </p:txBody>
      </p:sp>
      <p:sp>
        <p:nvSpPr>
          <p:cNvPr id="7" name="圆角矩形 6">
            <a:extLst>
              <a:ext uri="{FF2B5EF4-FFF2-40B4-BE49-F238E27FC236}">
                <a16:creationId xmlns:a16="http://schemas.microsoft.com/office/drawing/2014/main" id="{8F409F0B-D6C4-46DA-9D70-5BD1937D211B}"/>
              </a:ext>
            </a:extLst>
          </p:cNvPr>
          <p:cNvSpPr/>
          <p:nvPr/>
        </p:nvSpPr>
        <p:spPr>
          <a:xfrm>
            <a:off x="260647" y="415592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例子</a:t>
            </a:r>
            <a:endParaRPr lang="en-US" altLang="zh-CN" sz="1600" b="1" dirty="0">
              <a:solidFill>
                <a:schemeClr val="tx1"/>
              </a:solidFill>
            </a:endParaRPr>
          </a:p>
        </p:txBody>
      </p:sp>
      <p:sp>
        <p:nvSpPr>
          <p:cNvPr id="8" name="文本框 7">
            <a:extLst>
              <a:ext uri="{FF2B5EF4-FFF2-40B4-BE49-F238E27FC236}">
                <a16:creationId xmlns:a16="http://schemas.microsoft.com/office/drawing/2014/main" id="{9FC28DCE-E0AD-4B84-A363-BA6EFEF4ABF3}"/>
              </a:ext>
            </a:extLst>
          </p:cNvPr>
          <p:cNvSpPr txBox="1"/>
          <p:nvPr/>
        </p:nvSpPr>
        <p:spPr>
          <a:xfrm>
            <a:off x="260647" y="4566465"/>
            <a:ext cx="6302035" cy="412292"/>
          </a:xfrm>
          <a:prstGeom prst="rect">
            <a:avLst/>
          </a:prstGeom>
          <a:noFill/>
        </p:spPr>
        <p:txBody>
          <a:bodyPr wrap="square" rtlCol="0">
            <a:spAutoFit/>
          </a:bodyPr>
          <a:lstStyle/>
          <a:p>
            <a:pPr>
              <a:lnSpc>
                <a:spcPct val="150000"/>
              </a:lnSpc>
            </a:pPr>
            <a:r>
              <a:rPr lang="zh-CN" altLang="en-US" sz="1600" dirty="0">
                <a:solidFill>
                  <a:schemeClr val="bg1"/>
                </a:solidFill>
              </a:rPr>
              <a:t>后向：消息重发；前向：纠删码</a:t>
            </a:r>
            <a:r>
              <a:rPr lang="en-US" altLang="zh-CN" sz="1600" dirty="0">
                <a:solidFill>
                  <a:schemeClr val="bg1"/>
                </a:solidFill>
              </a:rPr>
              <a:t>(Erasure code)</a:t>
            </a:r>
            <a:r>
              <a:rPr lang="zh-CN" altLang="en-US" sz="1600" dirty="0">
                <a:solidFill>
                  <a:schemeClr val="bg1"/>
                </a:solidFill>
              </a:rPr>
              <a:t>消息</a:t>
            </a:r>
            <a:endParaRPr lang="en-US" altLang="zh-CN" sz="1600" dirty="0">
              <a:solidFill>
                <a:schemeClr val="bg1"/>
              </a:solidFill>
            </a:endParaRPr>
          </a:p>
        </p:txBody>
      </p:sp>
    </p:spTree>
    <p:extLst>
      <p:ext uri="{BB962C8B-B14F-4D97-AF65-F5344CB8AC3E}">
        <p14:creationId xmlns:p14="http://schemas.microsoft.com/office/powerpoint/2010/main" val="3682127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检查点</a:t>
            </a:r>
            <a:r>
              <a:rPr kumimoji="1" lang="en-US" altLang="zh-CN" b="1" dirty="0">
                <a:solidFill>
                  <a:schemeClr val="bg1"/>
                </a:solidFill>
                <a:latin typeface="宋体"/>
                <a:ea typeface="宋体"/>
                <a:cs typeface="宋体"/>
              </a:rPr>
              <a:t>Checkpointing</a:t>
            </a:r>
            <a:endParaRPr kumimoji="1" lang="zh-CN" altLang="en-US" b="1" dirty="0">
              <a:solidFill>
                <a:schemeClr val="bg1"/>
              </a:solidFill>
              <a:latin typeface="宋体"/>
              <a:ea typeface="宋体"/>
              <a:cs typeface="宋体"/>
            </a:endParaRPr>
          </a:p>
        </p:txBody>
      </p:sp>
      <p:sp>
        <p:nvSpPr>
          <p:cNvPr id="3" name="圆角矩形 2">
            <a:extLst>
              <a:ext uri="{FF2B5EF4-FFF2-40B4-BE49-F238E27FC236}">
                <a16:creationId xmlns:a16="http://schemas.microsoft.com/office/drawing/2014/main" id="{8F409F0B-D6C4-46DA-9D70-5BD1937D211B}"/>
              </a:ext>
            </a:extLst>
          </p:cNvPr>
          <p:cNvSpPr/>
          <p:nvPr/>
        </p:nvSpPr>
        <p:spPr>
          <a:xfrm>
            <a:off x="332656" y="1275606"/>
            <a:ext cx="6302035" cy="36933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概念</a:t>
            </a:r>
            <a:endParaRPr lang="en-US" altLang="zh-CN" sz="1600" b="1" dirty="0">
              <a:solidFill>
                <a:schemeClr val="tx1"/>
              </a:solidFill>
            </a:endParaRPr>
          </a:p>
        </p:txBody>
      </p:sp>
      <p:sp>
        <p:nvSpPr>
          <p:cNvPr id="4" name="矩形 3"/>
          <p:cNvSpPr/>
          <p:nvPr/>
        </p:nvSpPr>
        <p:spPr>
          <a:xfrm>
            <a:off x="332656" y="1635646"/>
            <a:ext cx="6480719" cy="78162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bg1"/>
                </a:solidFill>
              </a:rPr>
              <a:t>分布式系统的状态记录，即分布式快照（</a:t>
            </a:r>
            <a:r>
              <a:rPr lang="en-US" altLang="zh-CN" sz="1600" dirty="0">
                <a:solidFill>
                  <a:schemeClr val="bg1"/>
                </a:solidFill>
              </a:rPr>
              <a:t>Snapshot</a:t>
            </a:r>
            <a:r>
              <a:rPr lang="zh-CN" altLang="en-US" sz="1600" dirty="0">
                <a:solidFill>
                  <a:schemeClr val="bg1"/>
                </a:solidFill>
              </a:rPr>
              <a:t>），如消息收发。</a:t>
            </a:r>
            <a:endParaRPr lang="en-US" altLang="zh-CN" sz="1600" dirty="0">
              <a:solidFill>
                <a:schemeClr val="bg1"/>
              </a:solidFill>
            </a:endParaRPr>
          </a:p>
          <a:p>
            <a:pPr marL="285750" indent="-285750">
              <a:lnSpc>
                <a:spcPct val="150000"/>
              </a:lnSpc>
              <a:buFont typeface="Arial" panose="020B0604020202020204" pitchFamily="34" charset="0"/>
              <a:buChar char="•"/>
            </a:pPr>
            <a:r>
              <a:rPr lang="zh-CN" altLang="en-US" sz="1600" dirty="0">
                <a:solidFill>
                  <a:schemeClr val="bg1"/>
                </a:solidFill>
              </a:rPr>
              <a:t>进程的本地记录构成全局快照。</a:t>
            </a:r>
          </a:p>
        </p:txBody>
      </p:sp>
      <p:sp>
        <p:nvSpPr>
          <p:cNvPr id="5" name="圆角矩形 4">
            <a:extLst>
              <a:ext uri="{FF2B5EF4-FFF2-40B4-BE49-F238E27FC236}">
                <a16:creationId xmlns:a16="http://schemas.microsoft.com/office/drawing/2014/main" id="{8F409F0B-D6C4-46DA-9D70-5BD1937D211B}"/>
              </a:ext>
            </a:extLst>
          </p:cNvPr>
          <p:cNvSpPr/>
          <p:nvPr/>
        </p:nvSpPr>
        <p:spPr>
          <a:xfrm>
            <a:off x="332656" y="2451541"/>
            <a:ext cx="6302035" cy="369332"/>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恢复线路（</a:t>
            </a:r>
            <a:r>
              <a:rPr lang="en-US" altLang="zh-CN" sz="1600" b="1" dirty="0">
                <a:solidFill>
                  <a:schemeClr val="tx1"/>
                </a:solidFill>
              </a:rPr>
              <a:t>Recovery line</a:t>
            </a:r>
            <a:r>
              <a:rPr lang="zh-CN" altLang="en-US" sz="1600" b="1" dirty="0">
                <a:solidFill>
                  <a:schemeClr val="tx1"/>
                </a:solidFill>
              </a:rPr>
              <a:t>）</a:t>
            </a:r>
            <a:endParaRPr lang="en-US" altLang="zh-CN" sz="1600" b="1" dirty="0">
              <a:solidFill>
                <a:schemeClr val="tx1"/>
              </a:solidFill>
            </a:endParaRPr>
          </a:p>
        </p:txBody>
      </p:sp>
      <p:sp>
        <p:nvSpPr>
          <p:cNvPr id="6" name="矩形 5"/>
          <p:cNvSpPr/>
          <p:nvPr/>
        </p:nvSpPr>
        <p:spPr>
          <a:xfrm>
            <a:off x="332657" y="2820873"/>
            <a:ext cx="6302034" cy="41229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bg1"/>
                </a:solidFill>
              </a:rPr>
              <a:t>最近一次的全局一致的检查点。</a:t>
            </a:r>
          </a:p>
        </p:txBody>
      </p:sp>
      <p:pic>
        <p:nvPicPr>
          <p:cNvPr id="7" name="图片 6"/>
          <p:cNvPicPr>
            <a:picLocks noChangeAspect="1"/>
          </p:cNvPicPr>
          <p:nvPr/>
        </p:nvPicPr>
        <p:blipFill>
          <a:blip r:embed="rId2"/>
          <a:stretch>
            <a:fillRect/>
          </a:stretch>
        </p:blipFill>
        <p:spPr>
          <a:xfrm>
            <a:off x="946058" y="3437299"/>
            <a:ext cx="5075229" cy="1702444"/>
          </a:xfrm>
          <a:prstGeom prst="rect">
            <a:avLst/>
          </a:prstGeom>
        </p:spPr>
      </p:pic>
    </p:spTree>
    <p:extLst>
      <p:ext uri="{BB962C8B-B14F-4D97-AF65-F5344CB8AC3E}">
        <p14:creationId xmlns:p14="http://schemas.microsoft.com/office/powerpoint/2010/main" val="131720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357413-D3BC-481E-A43D-6E67CF6C3CE6}"/>
              </a:ext>
            </a:extLst>
          </p:cNvPr>
          <p:cNvSpPr txBox="1"/>
          <p:nvPr/>
        </p:nvSpPr>
        <p:spPr>
          <a:xfrm>
            <a:off x="-23718" y="762258"/>
            <a:ext cx="6261030"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容错</a:t>
            </a:r>
            <a:r>
              <a:rPr kumimoji="1" lang="en-US" altLang="zh-CN" b="1" dirty="0">
                <a:solidFill>
                  <a:schemeClr val="bg1"/>
                </a:solidFill>
                <a:latin typeface="宋体"/>
                <a:ea typeface="宋体"/>
                <a:cs typeface="宋体"/>
              </a:rPr>
              <a:t>(Fault Tolerance)</a:t>
            </a:r>
            <a:endParaRPr kumimoji="1" lang="zh-CN" altLang="en-US" b="1" dirty="0">
              <a:solidFill>
                <a:schemeClr val="bg1"/>
              </a:solidFill>
              <a:latin typeface="宋体"/>
              <a:ea typeface="宋体"/>
              <a:cs typeface="宋体"/>
            </a:endParaRPr>
          </a:p>
        </p:txBody>
      </p:sp>
      <p:sp>
        <p:nvSpPr>
          <p:cNvPr id="3" name="圆角矩形 2">
            <a:extLst>
              <a:ext uri="{FF2B5EF4-FFF2-40B4-BE49-F238E27FC236}">
                <a16:creationId xmlns:a16="http://schemas.microsoft.com/office/drawing/2014/main" id="{C727341B-D8D8-46EA-95F1-20933DD9134F}"/>
              </a:ext>
            </a:extLst>
          </p:cNvPr>
          <p:cNvSpPr/>
          <p:nvPr/>
        </p:nvSpPr>
        <p:spPr>
          <a:xfrm>
            <a:off x="260648" y="1131590"/>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含义</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4749" y="1500922"/>
            <a:ext cx="6260595" cy="1214844"/>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zh-CN" altLang="en-US" sz="1600" b="1" dirty="0">
                <a:solidFill>
                  <a:schemeClr val="tx1"/>
                </a:solidFill>
                <a:latin typeface="宋体"/>
                <a:ea typeface="宋体"/>
                <a:cs typeface="宋体"/>
                <a:sym typeface="Wingdings" panose="05000000000000000000" pitchFamily="2" charset="2"/>
              </a:rPr>
              <a:t>容错，容许系统的某些组件失效，而不会“严重”影响整体性能。故障发生时，系统可以进行恢复，同时可以继续进行任务处理操作。</a:t>
            </a:r>
            <a:endParaRPr kumimoji="1" lang="en-US" altLang="zh-CN" sz="1600" b="1" dirty="0">
              <a:solidFill>
                <a:schemeClr val="tx1"/>
              </a:solidFill>
              <a:latin typeface="宋体"/>
              <a:ea typeface="宋体"/>
              <a:cs typeface="宋体"/>
              <a:sym typeface="Wingdings" panose="05000000000000000000" pitchFamily="2" charset="2"/>
            </a:endParaRPr>
          </a:p>
          <a:p>
            <a:pPr>
              <a:lnSpc>
                <a:spcPct val="150000"/>
              </a:lnSpc>
            </a:pPr>
            <a:r>
              <a:rPr kumimoji="1" lang="zh-CN" altLang="en-US" sz="1600" b="1" dirty="0">
                <a:solidFill>
                  <a:schemeClr val="tx1"/>
                </a:solidFill>
                <a:latin typeface="宋体"/>
                <a:ea typeface="宋体"/>
                <a:sym typeface="Wingdings" panose="05000000000000000000" pitchFamily="2" charset="2"/>
              </a:rPr>
              <a:t>能够容错的系统，是“可依赖的”、“可靠的”（</a:t>
            </a:r>
            <a:r>
              <a:rPr kumimoji="1" lang="en-US" altLang="zh-CN" sz="1600" b="1" dirty="0">
                <a:solidFill>
                  <a:schemeClr val="tx1"/>
                </a:solidFill>
                <a:latin typeface="宋体"/>
                <a:ea typeface="宋体"/>
                <a:sym typeface="Wingdings" panose="05000000000000000000" pitchFamily="2" charset="2"/>
              </a:rPr>
              <a:t>Dependable</a:t>
            </a:r>
            <a:r>
              <a:rPr kumimoji="1" lang="zh-CN" altLang="en-US" sz="1600" b="1" dirty="0">
                <a:solidFill>
                  <a:schemeClr val="tx1"/>
                </a:solidFill>
                <a:latin typeface="宋体"/>
                <a:ea typeface="宋体"/>
                <a:sym typeface="Wingdings" panose="05000000000000000000" pitchFamily="2" charset="2"/>
              </a:rPr>
              <a:t>）。</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727341B-D8D8-46EA-95F1-20933DD9134F}"/>
              </a:ext>
            </a:extLst>
          </p:cNvPr>
          <p:cNvSpPr/>
          <p:nvPr/>
        </p:nvSpPr>
        <p:spPr>
          <a:xfrm>
            <a:off x="260648" y="272842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Dependability</a:t>
            </a:r>
          </a:p>
        </p:txBody>
      </p:sp>
      <p:pic>
        <p:nvPicPr>
          <p:cNvPr id="6" name="图片 5"/>
          <p:cNvPicPr>
            <a:picLocks noChangeAspect="1"/>
          </p:cNvPicPr>
          <p:nvPr/>
        </p:nvPicPr>
        <p:blipFill>
          <a:blip r:embed="rId2"/>
          <a:stretch>
            <a:fillRect/>
          </a:stretch>
        </p:blipFill>
        <p:spPr>
          <a:xfrm>
            <a:off x="260648" y="3147814"/>
            <a:ext cx="6264696" cy="1727157"/>
          </a:xfrm>
          <a:prstGeom prst="rect">
            <a:avLst/>
          </a:prstGeom>
        </p:spPr>
      </p:pic>
    </p:spTree>
    <p:extLst>
      <p:ext uri="{BB962C8B-B14F-4D97-AF65-F5344CB8AC3E}">
        <p14:creationId xmlns:p14="http://schemas.microsoft.com/office/powerpoint/2010/main" val="3485318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检查点机制：协调检查点</a:t>
            </a:r>
          </a:p>
        </p:txBody>
      </p:sp>
      <p:pic>
        <p:nvPicPr>
          <p:cNvPr id="3" name="图片 2"/>
          <p:cNvPicPr>
            <a:picLocks noChangeAspect="1"/>
          </p:cNvPicPr>
          <p:nvPr/>
        </p:nvPicPr>
        <p:blipFill>
          <a:blip r:embed="rId2"/>
          <a:stretch>
            <a:fillRect/>
          </a:stretch>
        </p:blipFill>
        <p:spPr>
          <a:xfrm>
            <a:off x="252445" y="1203598"/>
            <a:ext cx="6200891" cy="3658154"/>
          </a:xfrm>
          <a:prstGeom prst="rect">
            <a:avLst/>
          </a:prstGeom>
        </p:spPr>
      </p:pic>
    </p:spTree>
    <p:extLst>
      <p:ext uri="{BB962C8B-B14F-4D97-AF65-F5344CB8AC3E}">
        <p14:creationId xmlns:p14="http://schemas.microsoft.com/office/powerpoint/2010/main" val="3870100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检查点机制：独立的检查点</a:t>
            </a:r>
          </a:p>
        </p:txBody>
      </p:sp>
      <p:pic>
        <p:nvPicPr>
          <p:cNvPr id="3" name="图片 2"/>
          <p:cNvPicPr>
            <a:picLocks noChangeAspect="1"/>
          </p:cNvPicPr>
          <p:nvPr/>
        </p:nvPicPr>
        <p:blipFill>
          <a:blip r:embed="rId2"/>
          <a:stretch>
            <a:fillRect/>
          </a:stretch>
        </p:blipFill>
        <p:spPr>
          <a:xfrm>
            <a:off x="208995" y="2499742"/>
            <a:ext cx="6363526" cy="2229867"/>
          </a:xfrm>
          <a:prstGeom prst="rect">
            <a:avLst/>
          </a:prstGeom>
        </p:spPr>
      </p:pic>
      <p:sp>
        <p:nvSpPr>
          <p:cNvPr id="4" name="矩形 3"/>
          <p:cNvSpPr/>
          <p:nvPr/>
        </p:nvSpPr>
        <p:spPr>
          <a:xfrm>
            <a:off x="193582" y="1401380"/>
            <a:ext cx="6302034" cy="781624"/>
          </a:xfrm>
          <a:prstGeom prst="rect">
            <a:avLst/>
          </a:prstGeom>
        </p:spPr>
        <p:txBody>
          <a:bodyPr wrap="square">
            <a:spAutoFit/>
          </a:bodyPr>
          <a:lstStyle/>
          <a:p>
            <a:pPr>
              <a:lnSpc>
                <a:spcPct val="150000"/>
              </a:lnSpc>
            </a:pPr>
            <a:r>
              <a:rPr lang="zh-CN" altLang="en-US" sz="1600" dirty="0">
                <a:solidFill>
                  <a:schemeClr val="bg1"/>
                </a:solidFill>
              </a:rPr>
              <a:t>每个进程的检查点是以去中心化的方式来记录本地状态。</a:t>
            </a:r>
            <a:endParaRPr lang="en-US" altLang="zh-CN" sz="1600" dirty="0">
              <a:solidFill>
                <a:schemeClr val="bg1"/>
              </a:solidFill>
            </a:endParaRPr>
          </a:p>
          <a:p>
            <a:pPr>
              <a:lnSpc>
                <a:spcPct val="150000"/>
              </a:lnSpc>
            </a:pPr>
            <a:r>
              <a:rPr lang="zh-CN" altLang="en-US" sz="1600" dirty="0">
                <a:solidFill>
                  <a:schemeClr val="bg1"/>
                </a:solidFill>
              </a:rPr>
              <a:t>如何确定：恢复线路，即一致性的全局快照？</a:t>
            </a:r>
          </a:p>
        </p:txBody>
      </p:sp>
    </p:spTree>
    <p:extLst>
      <p:ext uri="{BB962C8B-B14F-4D97-AF65-F5344CB8AC3E}">
        <p14:creationId xmlns:p14="http://schemas.microsoft.com/office/powerpoint/2010/main" val="201118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独立的检查点</a:t>
            </a:r>
          </a:p>
        </p:txBody>
      </p:sp>
      <p:pic>
        <p:nvPicPr>
          <p:cNvPr id="4" name="图片 3"/>
          <p:cNvPicPr>
            <a:picLocks noChangeAspect="1"/>
          </p:cNvPicPr>
          <p:nvPr/>
        </p:nvPicPr>
        <p:blipFill>
          <a:blip r:embed="rId2"/>
          <a:stretch>
            <a:fillRect/>
          </a:stretch>
        </p:blipFill>
        <p:spPr>
          <a:xfrm>
            <a:off x="260648" y="1131590"/>
            <a:ext cx="6264696" cy="3754618"/>
          </a:xfrm>
          <a:prstGeom prst="rect">
            <a:avLst/>
          </a:prstGeom>
        </p:spPr>
      </p:pic>
    </p:spTree>
    <p:extLst>
      <p:ext uri="{BB962C8B-B14F-4D97-AF65-F5344CB8AC3E}">
        <p14:creationId xmlns:p14="http://schemas.microsoft.com/office/powerpoint/2010/main" val="904488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检查点实现</a:t>
            </a:r>
          </a:p>
        </p:txBody>
      </p:sp>
      <p:sp>
        <p:nvSpPr>
          <p:cNvPr id="3" name="文本框 2"/>
          <p:cNvSpPr txBox="1"/>
          <p:nvPr/>
        </p:nvSpPr>
        <p:spPr>
          <a:xfrm>
            <a:off x="188640" y="1203598"/>
            <a:ext cx="6552728" cy="830997"/>
          </a:xfrm>
          <a:prstGeom prst="rect">
            <a:avLst/>
          </a:prstGeom>
          <a:noFill/>
        </p:spPr>
        <p:txBody>
          <a:bodyPr wrap="square" rtlCol="0">
            <a:spAutoFit/>
          </a:bodyPr>
          <a:lstStyle/>
          <a:p>
            <a:pPr>
              <a:lnSpc>
                <a:spcPct val="150000"/>
              </a:lnSpc>
            </a:pPr>
            <a:r>
              <a:rPr lang="zh-CN" altLang="en-US" sz="1600" b="1" dirty="0">
                <a:solidFill>
                  <a:srgbClr val="FFFF00"/>
                </a:solidFill>
              </a:rPr>
              <a:t>     保存进程的运行状态，存储到内存或者磁盘，用于对进程进行迁移或者故障恢复。</a:t>
            </a:r>
          </a:p>
        </p:txBody>
      </p:sp>
      <p:sp>
        <p:nvSpPr>
          <p:cNvPr id="4" name="矩形 3"/>
          <p:cNvSpPr/>
          <p:nvPr/>
        </p:nvSpPr>
        <p:spPr>
          <a:xfrm>
            <a:off x="214862" y="4045009"/>
            <a:ext cx="30243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00"/>
                </a:solidFill>
              </a:rPr>
              <a:t>硬件</a:t>
            </a:r>
          </a:p>
        </p:txBody>
      </p:sp>
      <p:sp>
        <p:nvSpPr>
          <p:cNvPr id="5" name="矩形 4"/>
          <p:cNvSpPr/>
          <p:nvPr/>
        </p:nvSpPr>
        <p:spPr>
          <a:xfrm>
            <a:off x="214862" y="3468945"/>
            <a:ext cx="302433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00"/>
                </a:solidFill>
              </a:rPr>
              <a:t>虚拟机监控器（</a:t>
            </a:r>
            <a:r>
              <a:rPr lang="en-US" altLang="zh-CN" sz="1400" dirty="0">
                <a:solidFill>
                  <a:srgbClr val="FFFF00"/>
                </a:solidFill>
              </a:rPr>
              <a:t>KVM</a:t>
            </a:r>
            <a:r>
              <a:rPr lang="zh-CN" altLang="en-US" sz="1400" dirty="0">
                <a:solidFill>
                  <a:srgbClr val="FFFF00"/>
                </a:solidFill>
              </a:rPr>
              <a:t>、</a:t>
            </a:r>
            <a:r>
              <a:rPr lang="en-US" altLang="zh-CN" sz="1400" dirty="0" err="1">
                <a:solidFill>
                  <a:srgbClr val="FFFF00"/>
                </a:solidFill>
              </a:rPr>
              <a:t>Qemu</a:t>
            </a:r>
            <a:r>
              <a:rPr lang="zh-CN" altLang="en-US" sz="1400" dirty="0">
                <a:solidFill>
                  <a:srgbClr val="FFFF00"/>
                </a:solidFill>
              </a:rPr>
              <a:t>、</a:t>
            </a:r>
            <a:r>
              <a:rPr lang="en-US" altLang="zh-CN" sz="1400" dirty="0" err="1">
                <a:solidFill>
                  <a:srgbClr val="FFFF00"/>
                </a:solidFill>
              </a:rPr>
              <a:t>Xen</a:t>
            </a:r>
            <a:r>
              <a:rPr lang="zh-CN" altLang="en-US" sz="1400" dirty="0">
                <a:solidFill>
                  <a:srgbClr val="FFFF00"/>
                </a:solidFill>
              </a:rPr>
              <a:t>、</a:t>
            </a:r>
            <a:r>
              <a:rPr lang="en-US" altLang="zh-CN" sz="1400" dirty="0" err="1">
                <a:solidFill>
                  <a:srgbClr val="FFFF00"/>
                </a:solidFill>
              </a:rPr>
              <a:t>Vmware</a:t>
            </a:r>
            <a:r>
              <a:rPr lang="zh-CN" altLang="en-US" sz="1400" dirty="0">
                <a:solidFill>
                  <a:srgbClr val="FFFF00"/>
                </a:solidFill>
              </a:rPr>
              <a:t>）</a:t>
            </a:r>
          </a:p>
        </p:txBody>
      </p:sp>
      <p:sp>
        <p:nvSpPr>
          <p:cNvPr id="6" name="矩形 5"/>
          <p:cNvSpPr/>
          <p:nvPr/>
        </p:nvSpPr>
        <p:spPr>
          <a:xfrm>
            <a:off x="214862" y="3036897"/>
            <a:ext cx="30243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00"/>
                </a:solidFill>
              </a:rPr>
              <a:t>OS</a:t>
            </a:r>
            <a:endParaRPr lang="zh-CN" altLang="en-US" sz="1400" dirty="0">
              <a:solidFill>
                <a:srgbClr val="FFFF00"/>
              </a:solidFill>
            </a:endParaRPr>
          </a:p>
        </p:txBody>
      </p:sp>
      <p:sp>
        <p:nvSpPr>
          <p:cNvPr id="7" name="矩形 6">
            <a:extLst>
              <a:ext uri="{FF2B5EF4-FFF2-40B4-BE49-F238E27FC236}">
                <a16:creationId xmlns:a16="http://schemas.microsoft.com/office/drawing/2014/main" id="{3057B3B7-F909-49E9-BC95-B52F2EAE78D1}"/>
              </a:ext>
            </a:extLst>
          </p:cNvPr>
          <p:cNvSpPr/>
          <p:nvPr/>
        </p:nvSpPr>
        <p:spPr>
          <a:xfrm>
            <a:off x="214862" y="2596122"/>
            <a:ext cx="30243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00"/>
                </a:solidFill>
              </a:rPr>
              <a:t>Container Engine</a:t>
            </a:r>
            <a:endParaRPr lang="zh-CN" altLang="en-US" sz="1400" dirty="0">
              <a:solidFill>
                <a:srgbClr val="FFFF00"/>
              </a:solidFill>
            </a:endParaRPr>
          </a:p>
        </p:txBody>
      </p:sp>
      <p:sp>
        <p:nvSpPr>
          <p:cNvPr id="8" name="矩形 7">
            <a:extLst>
              <a:ext uri="{FF2B5EF4-FFF2-40B4-BE49-F238E27FC236}">
                <a16:creationId xmlns:a16="http://schemas.microsoft.com/office/drawing/2014/main" id="{861844E4-407D-4CA1-A7FF-0D7D3EE52565}"/>
              </a:ext>
            </a:extLst>
          </p:cNvPr>
          <p:cNvSpPr/>
          <p:nvPr/>
        </p:nvSpPr>
        <p:spPr>
          <a:xfrm>
            <a:off x="214862" y="2128377"/>
            <a:ext cx="30243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00"/>
                </a:solidFill>
              </a:rPr>
              <a:t>APP</a:t>
            </a:r>
            <a:endParaRPr lang="zh-CN" altLang="en-US" sz="1400" dirty="0">
              <a:solidFill>
                <a:srgbClr val="FFFF00"/>
              </a:solidFill>
            </a:endParaRPr>
          </a:p>
        </p:txBody>
      </p:sp>
      <p:sp>
        <p:nvSpPr>
          <p:cNvPr id="9" name="右大括号 8">
            <a:extLst>
              <a:ext uri="{FF2B5EF4-FFF2-40B4-BE49-F238E27FC236}">
                <a16:creationId xmlns:a16="http://schemas.microsoft.com/office/drawing/2014/main" id="{AD10A21A-26D4-4BAE-8E89-166892D19C38}"/>
              </a:ext>
            </a:extLst>
          </p:cNvPr>
          <p:cNvSpPr/>
          <p:nvPr/>
        </p:nvSpPr>
        <p:spPr>
          <a:xfrm>
            <a:off x="3284984" y="2344401"/>
            <a:ext cx="432048" cy="191663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b="1" dirty="0"/>
          </a:p>
        </p:txBody>
      </p:sp>
      <p:sp>
        <p:nvSpPr>
          <p:cNvPr id="10" name="文本框 9">
            <a:extLst>
              <a:ext uri="{FF2B5EF4-FFF2-40B4-BE49-F238E27FC236}">
                <a16:creationId xmlns:a16="http://schemas.microsoft.com/office/drawing/2014/main" id="{6398714F-34A6-42DC-8119-AA54AFD604FC}"/>
              </a:ext>
            </a:extLst>
          </p:cNvPr>
          <p:cNvSpPr txBox="1"/>
          <p:nvPr/>
        </p:nvSpPr>
        <p:spPr>
          <a:xfrm>
            <a:off x="3762818" y="2294605"/>
            <a:ext cx="677108" cy="1966428"/>
          </a:xfrm>
          <a:prstGeom prst="rect">
            <a:avLst/>
          </a:prstGeom>
          <a:noFill/>
        </p:spPr>
        <p:txBody>
          <a:bodyPr vert="eaVert" wrap="square" rtlCol="0">
            <a:spAutoFit/>
          </a:bodyPr>
          <a:lstStyle/>
          <a:p>
            <a:r>
              <a:rPr lang="zh-CN" altLang="en-US" sz="1600" dirty="0">
                <a:solidFill>
                  <a:schemeClr val="bg1"/>
                </a:solidFill>
              </a:rPr>
              <a:t>每一层均具有某种能力的检查点实现。</a:t>
            </a:r>
          </a:p>
        </p:txBody>
      </p:sp>
      <p:pic>
        <p:nvPicPr>
          <p:cNvPr id="11" name="图片 10">
            <a:extLst>
              <a:ext uri="{FF2B5EF4-FFF2-40B4-BE49-F238E27FC236}">
                <a16:creationId xmlns:a16="http://schemas.microsoft.com/office/drawing/2014/main" id="{315CF290-4146-4982-A94D-B3952E529AC8}"/>
              </a:ext>
            </a:extLst>
          </p:cNvPr>
          <p:cNvPicPr>
            <a:picLocks noChangeAspect="1"/>
          </p:cNvPicPr>
          <p:nvPr/>
        </p:nvPicPr>
        <p:blipFill>
          <a:blip r:embed="rId2"/>
          <a:stretch>
            <a:fillRect/>
          </a:stretch>
        </p:blipFill>
        <p:spPr>
          <a:xfrm>
            <a:off x="4439926" y="2371359"/>
            <a:ext cx="2373831" cy="2289386"/>
          </a:xfrm>
          <a:prstGeom prst="rect">
            <a:avLst/>
          </a:prstGeom>
        </p:spPr>
      </p:pic>
      <p:sp>
        <p:nvSpPr>
          <p:cNvPr id="12" name="矩形 11">
            <a:extLst>
              <a:ext uri="{FF2B5EF4-FFF2-40B4-BE49-F238E27FC236}">
                <a16:creationId xmlns:a16="http://schemas.microsoft.com/office/drawing/2014/main" id="{534AAEDE-56D0-413B-AF70-129BB149291A}"/>
              </a:ext>
            </a:extLst>
          </p:cNvPr>
          <p:cNvSpPr/>
          <p:nvPr/>
        </p:nvSpPr>
        <p:spPr>
          <a:xfrm>
            <a:off x="3287551" y="4691198"/>
            <a:ext cx="2952988" cy="369332"/>
          </a:xfrm>
          <a:prstGeom prst="rect">
            <a:avLst/>
          </a:prstGeom>
        </p:spPr>
        <p:txBody>
          <a:bodyPr wrap="none">
            <a:spAutoFit/>
          </a:bodyPr>
          <a:lstStyle/>
          <a:p>
            <a:r>
              <a:rPr lang="en-US" altLang="zh-CN" dirty="0">
                <a:solidFill>
                  <a:schemeClr val="bg1"/>
                </a:solidFill>
                <a:hlinkClick r:id="rId3">
                  <a:extLst>
                    <a:ext uri="{A12FA001-AC4F-418D-AE19-62706E023703}">
                      <ahyp:hlinkClr xmlns:ahyp="http://schemas.microsoft.com/office/drawing/2018/hyperlinkcolor" val="tx"/>
                    </a:ext>
                  </a:extLst>
                </a:hlinkClick>
              </a:rPr>
              <a:t>https://criu.org/Main_Page</a:t>
            </a:r>
            <a:endParaRPr lang="zh-CN" altLang="en-US" dirty="0">
              <a:solidFill>
                <a:schemeClr val="bg1"/>
              </a:solidFill>
            </a:endParaRPr>
          </a:p>
        </p:txBody>
      </p:sp>
    </p:spTree>
    <p:extLst>
      <p:ext uri="{BB962C8B-B14F-4D97-AF65-F5344CB8AC3E}">
        <p14:creationId xmlns:p14="http://schemas.microsoft.com/office/powerpoint/2010/main" val="1561973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消息日志</a:t>
            </a:r>
          </a:p>
        </p:txBody>
      </p:sp>
      <p:sp>
        <p:nvSpPr>
          <p:cNvPr id="3" name="圆角矩形 2">
            <a:extLst>
              <a:ext uri="{FF2B5EF4-FFF2-40B4-BE49-F238E27FC236}">
                <a16:creationId xmlns:a16="http://schemas.microsoft.com/office/drawing/2014/main" id="{8F409F0B-D6C4-46DA-9D70-5BD1937D211B}"/>
              </a:ext>
            </a:extLst>
          </p:cNvPr>
          <p:cNvSpPr/>
          <p:nvPr/>
        </p:nvSpPr>
        <p:spPr>
          <a:xfrm>
            <a:off x="260648" y="1275606"/>
            <a:ext cx="6302035" cy="36933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需求</a:t>
            </a:r>
            <a:endParaRPr lang="en-US" altLang="zh-CN" sz="1600" b="1" dirty="0">
              <a:solidFill>
                <a:schemeClr val="tx1"/>
              </a:solidFill>
            </a:endParaRPr>
          </a:p>
        </p:txBody>
      </p:sp>
      <p:sp>
        <p:nvSpPr>
          <p:cNvPr id="4" name="矩形 3"/>
          <p:cNvSpPr/>
          <p:nvPr/>
        </p:nvSpPr>
        <p:spPr>
          <a:xfrm>
            <a:off x="260648" y="1621448"/>
            <a:ext cx="6302034" cy="781624"/>
          </a:xfrm>
          <a:prstGeom prst="rect">
            <a:avLst/>
          </a:prstGeom>
        </p:spPr>
        <p:txBody>
          <a:bodyPr wrap="square">
            <a:spAutoFit/>
          </a:bodyPr>
          <a:lstStyle/>
          <a:p>
            <a:pPr>
              <a:lnSpc>
                <a:spcPct val="150000"/>
              </a:lnSpc>
            </a:pPr>
            <a:r>
              <a:rPr lang="zh-CN" altLang="en-US" sz="1600" dirty="0">
                <a:solidFill>
                  <a:schemeClr val="bg1"/>
                </a:solidFill>
              </a:rPr>
              <a:t>检查点的代价偏高；可以通过“重放（</a:t>
            </a:r>
            <a:r>
              <a:rPr lang="en-US" altLang="zh-CN" sz="1600" dirty="0">
                <a:solidFill>
                  <a:schemeClr val="bg1"/>
                </a:solidFill>
              </a:rPr>
              <a:t>replay</a:t>
            </a:r>
            <a:r>
              <a:rPr lang="zh-CN" altLang="en-US" sz="1600" dirty="0">
                <a:solidFill>
                  <a:schemeClr val="bg1"/>
                </a:solidFill>
              </a:rPr>
              <a:t>）”操作达到一致状态。</a:t>
            </a:r>
            <a:endParaRPr lang="en-US" altLang="zh-CN" sz="1600" dirty="0">
              <a:solidFill>
                <a:schemeClr val="bg1"/>
              </a:solidFill>
            </a:endParaRPr>
          </a:p>
          <a:p>
            <a:pPr>
              <a:lnSpc>
                <a:spcPct val="150000"/>
              </a:lnSpc>
            </a:pPr>
            <a:r>
              <a:rPr lang="zh-CN" altLang="en-US" sz="1600" dirty="0">
                <a:solidFill>
                  <a:schemeClr val="bg1"/>
                </a:solidFill>
              </a:rPr>
              <a:t>方法：在日志中记录消息，用于重放。</a:t>
            </a:r>
          </a:p>
        </p:txBody>
      </p:sp>
      <p:pic>
        <p:nvPicPr>
          <p:cNvPr id="5" name="图片 4"/>
          <p:cNvPicPr>
            <a:picLocks noChangeAspect="1"/>
          </p:cNvPicPr>
          <p:nvPr/>
        </p:nvPicPr>
        <p:blipFill>
          <a:blip r:embed="rId2"/>
          <a:stretch>
            <a:fillRect/>
          </a:stretch>
        </p:blipFill>
        <p:spPr>
          <a:xfrm>
            <a:off x="323577" y="2424333"/>
            <a:ext cx="6211358" cy="2601402"/>
          </a:xfrm>
          <a:prstGeom prst="rect">
            <a:avLst/>
          </a:prstGeom>
        </p:spPr>
      </p:pic>
    </p:spTree>
    <p:extLst>
      <p:ext uri="{BB962C8B-B14F-4D97-AF65-F5344CB8AC3E}">
        <p14:creationId xmlns:p14="http://schemas.microsoft.com/office/powerpoint/2010/main" val="3295122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消息日志一致性</a:t>
            </a:r>
          </a:p>
        </p:txBody>
      </p:sp>
      <p:pic>
        <p:nvPicPr>
          <p:cNvPr id="3" name="图片 2"/>
          <p:cNvPicPr>
            <a:picLocks noChangeAspect="1"/>
          </p:cNvPicPr>
          <p:nvPr/>
        </p:nvPicPr>
        <p:blipFill>
          <a:blip r:embed="rId2"/>
          <a:stretch>
            <a:fillRect/>
          </a:stretch>
        </p:blipFill>
        <p:spPr>
          <a:xfrm>
            <a:off x="188640" y="1166606"/>
            <a:ext cx="6336704" cy="3827911"/>
          </a:xfrm>
          <a:prstGeom prst="rect">
            <a:avLst/>
          </a:prstGeom>
        </p:spPr>
      </p:pic>
    </p:spTree>
    <p:extLst>
      <p:ext uri="{BB962C8B-B14F-4D97-AF65-F5344CB8AC3E}">
        <p14:creationId xmlns:p14="http://schemas.microsoft.com/office/powerpoint/2010/main" val="1932984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消息记录方式</a:t>
            </a:r>
          </a:p>
        </p:txBody>
      </p:sp>
      <p:pic>
        <p:nvPicPr>
          <p:cNvPr id="3" name="图片 2"/>
          <p:cNvPicPr>
            <a:picLocks noChangeAspect="1"/>
          </p:cNvPicPr>
          <p:nvPr/>
        </p:nvPicPr>
        <p:blipFill>
          <a:blip r:embed="rId2"/>
          <a:stretch>
            <a:fillRect/>
          </a:stretch>
        </p:blipFill>
        <p:spPr>
          <a:xfrm>
            <a:off x="116633" y="1692478"/>
            <a:ext cx="6624736" cy="2892255"/>
          </a:xfrm>
          <a:prstGeom prst="rect">
            <a:avLst/>
          </a:prstGeom>
        </p:spPr>
      </p:pic>
    </p:spTree>
    <p:extLst>
      <p:ext uri="{BB962C8B-B14F-4D97-AF65-F5344CB8AC3E}">
        <p14:creationId xmlns:p14="http://schemas.microsoft.com/office/powerpoint/2010/main" val="21917247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消息记录方式</a:t>
            </a:r>
          </a:p>
        </p:txBody>
      </p:sp>
      <p:pic>
        <p:nvPicPr>
          <p:cNvPr id="3" name="图片 2"/>
          <p:cNvPicPr>
            <a:picLocks noChangeAspect="1"/>
          </p:cNvPicPr>
          <p:nvPr/>
        </p:nvPicPr>
        <p:blipFill>
          <a:blip r:embed="rId3"/>
          <a:stretch>
            <a:fillRect/>
          </a:stretch>
        </p:blipFill>
        <p:spPr>
          <a:xfrm>
            <a:off x="116632" y="1131590"/>
            <a:ext cx="6552728" cy="1889590"/>
          </a:xfrm>
          <a:prstGeom prst="rect">
            <a:avLst/>
          </a:prstGeom>
        </p:spPr>
      </p:pic>
      <p:pic>
        <p:nvPicPr>
          <p:cNvPr id="4" name="图片 3"/>
          <p:cNvPicPr>
            <a:picLocks noChangeAspect="1"/>
          </p:cNvPicPr>
          <p:nvPr/>
        </p:nvPicPr>
        <p:blipFill>
          <a:blip r:embed="rId4"/>
          <a:stretch>
            <a:fillRect/>
          </a:stretch>
        </p:blipFill>
        <p:spPr>
          <a:xfrm>
            <a:off x="116632" y="3106894"/>
            <a:ext cx="6552728" cy="1841120"/>
          </a:xfrm>
          <a:prstGeom prst="rect">
            <a:avLst/>
          </a:prstGeom>
        </p:spPr>
      </p:pic>
    </p:spTree>
    <p:extLst>
      <p:ext uri="{BB962C8B-B14F-4D97-AF65-F5344CB8AC3E}">
        <p14:creationId xmlns:p14="http://schemas.microsoft.com/office/powerpoint/2010/main" val="1678835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面向恢复的计算（</a:t>
            </a:r>
            <a:r>
              <a:rPr kumimoji="1" lang="en-US" altLang="zh-CN" b="1" dirty="0" err="1">
                <a:solidFill>
                  <a:schemeClr val="bg1"/>
                </a:solidFill>
                <a:latin typeface="宋体"/>
                <a:ea typeface="宋体"/>
                <a:cs typeface="宋体"/>
              </a:rPr>
              <a:t>RoC</a:t>
            </a:r>
            <a:r>
              <a:rPr kumimoji="1" lang="zh-CN" altLang="en-US" b="1" dirty="0">
                <a:solidFill>
                  <a:schemeClr val="bg1"/>
                </a:solidFill>
                <a:latin typeface="宋体"/>
                <a:ea typeface="宋体"/>
                <a:cs typeface="宋体"/>
              </a:rPr>
              <a:t>）</a:t>
            </a:r>
          </a:p>
        </p:txBody>
      </p:sp>
      <p:sp>
        <p:nvSpPr>
          <p:cNvPr id="3" name="矩形 2"/>
          <p:cNvSpPr/>
          <p:nvPr/>
        </p:nvSpPr>
        <p:spPr>
          <a:xfrm>
            <a:off x="260648" y="1995686"/>
            <a:ext cx="6302034" cy="1569660"/>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1600" dirty="0">
                <a:solidFill>
                  <a:schemeClr val="bg1"/>
                </a:solidFill>
              </a:rPr>
              <a:t>UC Berkeley/Stanford </a:t>
            </a:r>
            <a:r>
              <a:rPr lang="zh-CN" altLang="en-US" sz="1600" dirty="0">
                <a:solidFill>
                  <a:schemeClr val="bg1"/>
                </a:solidFill>
              </a:rPr>
              <a:t>提出的一种计算模式；</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只需要重启一部分系统；</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构成系统的组件尽可能分离，组件和组件之间的关联尽可能简单；</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可以使用检查点和恢复技术而不影响系统的继续运行。</a:t>
            </a:r>
            <a:endParaRPr lang="en-US" altLang="zh-CN" sz="1600" dirty="0">
              <a:solidFill>
                <a:schemeClr val="bg1"/>
              </a:solidFill>
            </a:endParaRPr>
          </a:p>
        </p:txBody>
      </p:sp>
    </p:spTree>
    <p:extLst>
      <p:ext uri="{BB962C8B-B14F-4D97-AF65-F5344CB8AC3E}">
        <p14:creationId xmlns:p14="http://schemas.microsoft.com/office/powerpoint/2010/main" val="2471537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0D3D49-FC92-4355-B576-07843C6634AE}"/>
              </a:ext>
            </a:extLst>
          </p:cNvPr>
          <p:cNvSpPr txBox="1"/>
          <p:nvPr/>
        </p:nvSpPr>
        <p:spPr>
          <a:xfrm>
            <a:off x="-2864" y="785314"/>
            <a:ext cx="4728007"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小结</a:t>
            </a:r>
          </a:p>
        </p:txBody>
      </p:sp>
      <p:sp>
        <p:nvSpPr>
          <p:cNvPr id="3" name="矩形 2">
            <a:extLst>
              <a:ext uri="{FF2B5EF4-FFF2-40B4-BE49-F238E27FC236}">
                <a16:creationId xmlns:a16="http://schemas.microsoft.com/office/drawing/2014/main" id="{87113FEC-CFC4-476D-9BB9-01D689777DE6}"/>
              </a:ext>
            </a:extLst>
          </p:cNvPr>
          <p:cNvSpPr/>
          <p:nvPr/>
        </p:nvSpPr>
        <p:spPr>
          <a:xfrm>
            <a:off x="116632" y="1203598"/>
            <a:ext cx="6624736" cy="388099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rgbClr val="FFC000"/>
                </a:solidFill>
              </a:rPr>
              <a:t>容错：分布式系统部分失效后，仍然可以正确（不是正常）运行</a:t>
            </a:r>
            <a:endParaRPr lang="en-US" altLang="zh-CN" sz="1600" b="1" dirty="0">
              <a:solidFill>
                <a:srgbClr val="FFC000"/>
              </a:solidFill>
            </a:endParaRPr>
          </a:p>
          <a:p>
            <a:pPr marL="285750" indent="-285750">
              <a:lnSpc>
                <a:spcPct val="150000"/>
              </a:lnSpc>
              <a:buFont typeface="Wingdings" panose="05000000000000000000" pitchFamily="2" charset="2"/>
              <a:buChar char="Ø"/>
            </a:pPr>
            <a:r>
              <a:rPr lang="zh-CN" altLang="en-US" sz="1600" b="1" dirty="0">
                <a:solidFill>
                  <a:srgbClr val="FFC000"/>
                </a:solidFill>
              </a:rPr>
              <a:t>失效模型：</a:t>
            </a:r>
            <a:r>
              <a:rPr lang="en-US" altLang="zh-CN" sz="1600" b="1" dirty="0">
                <a:solidFill>
                  <a:srgbClr val="FFC000"/>
                </a:solidFill>
              </a:rPr>
              <a:t>Crash</a:t>
            </a:r>
            <a:r>
              <a:rPr lang="zh-CN" altLang="en-US" sz="1600" b="1" dirty="0">
                <a:solidFill>
                  <a:srgbClr val="FFC000"/>
                </a:solidFill>
              </a:rPr>
              <a:t>、</a:t>
            </a:r>
            <a:r>
              <a:rPr lang="en-US" altLang="zh-CN" sz="1600" b="1" dirty="0">
                <a:solidFill>
                  <a:srgbClr val="FFC000"/>
                </a:solidFill>
              </a:rPr>
              <a:t>Omission</a:t>
            </a:r>
            <a:r>
              <a:rPr lang="zh-CN" altLang="en-US" sz="1600" b="1" dirty="0">
                <a:solidFill>
                  <a:srgbClr val="FFC000"/>
                </a:solidFill>
              </a:rPr>
              <a:t>、</a:t>
            </a:r>
            <a:r>
              <a:rPr lang="en-US" altLang="zh-CN" sz="1600" b="1" dirty="0">
                <a:solidFill>
                  <a:srgbClr val="FFC000"/>
                </a:solidFill>
              </a:rPr>
              <a:t>Timing</a:t>
            </a:r>
            <a:r>
              <a:rPr lang="zh-CN" altLang="en-US" sz="1600" b="1" dirty="0">
                <a:solidFill>
                  <a:srgbClr val="FFC000"/>
                </a:solidFill>
              </a:rPr>
              <a:t>、</a:t>
            </a:r>
            <a:r>
              <a:rPr lang="en-US" altLang="zh-CN" sz="1600" b="1" dirty="0">
                <a:solidFill>
                  <a:srgbClr val="FFC000"/>
                </a:solidFill>
              </a:rPr>
              <a:t>Response</a:t>
            </a:r>
            <a:r>
              <a:rPr lang="zh-CN" altLang="en-US" sz="1600" b="1" dirty="0">
                <a:solidFill>
                  <a:srgbClr val="FFC000"/>
                </a:solidFill>
              </a:rPr>
              <a:t>、</a:t>
            </a:r>
            <a:r>
              <a:rPr lang="en-US" altLang="zh-CN" sz="1600" b="1" dirty="0">
                <a:solidFill>
                  <a:srgbClr val="FFC000"/>
                </a:solidFill>
              </a:rPr>
              <a:t>Byzantine</a:t>
            </a:r>
          </a:p>
          <a:p>
            <a:pPr marL="285750" indent="-285750">
              <a:lnSpc>
                <a:spcPct val="150000"/>
              </a:lnSpc>
              <a:buFont typeface="Wingdings" panose="05000000000000000000" pitchFamily="2" charset="2"/>
              <a:buChar char="Ø"/>
            </a:pPr>
            <a:r>
              <a:rPr lang="zh-CN" altLang="en-US" sz="1600" b="1" dirty="0">
                <a:solidFill>
                  <a:srgbClr val="FFC000"/>
                </a:solidFill>
              </a:rPr>
              <a:t>冗余容错（最基本方法）：容错进程组</a:t>
            </a:r>
            <a:endParaRPr lang="en-US" altLang="zh-CN" sz="1600" b="1" dirty="0">
              <a:solidFill>
                <a:srgbClr val="FFC000"/>
              </a:solidFill>
            </a:endParaRPr>
          </a:p>
          <a:p>
            <a:pPr marL="285750" indent="-285750">
              <a:lnSpc>
                <a:spcPct val="150000"/>
              </a:lnSpc>
              <a:buFont typeface="Wingdings" panose="05000000000000000000" pitchFamily="2" charset="2"/>
              <a:buChar char="Ø"/>
            </a:pPr>
            <a:r>
              <a:rPr lang="zh-CN" altLang="en-US" sz="1600" b="1" dirty="0">
                <a:solidFill>
                  <a:srgbClr val="FFC000"/>
                </a:solidFill>
              </a:rPr>
              <a:t>共识</a:t>
            </a:r>
            <a:r>
              <a:rPr lang="en-US" altLang="zh-CN" sz="1600" b="1" dirty="0">
                <a:solidFill>
                  <a:srgbClr val="FFC000"/>
                </a:solidFill>
              </a:rPr>
              <a:t>Consensus</a:t>
            </a:r>
          </a:p>
          <a:p>
            <a:pPr marL="742950" lvl="1" indent="-285750">
              <a:lnSpc>
                <a:spcPct val="150000"/>
              </a:lnSpc>
              <a:buFont typeface="Wingdings" panose="05000000000000000000" pitchFamily="2" charset="2"/>
              <a:buChar char="Ø"/>
            </a:pPr>
            <a:r>
              <a:rPr lang="zh-CN" altLang="en-US" sz="1400" b="1" dirty="0">
                <a:solidFill>
                  <a:srgbClr val="FFC000"/>
                </a:solidFill>
              </a:rPr>
              <a:t>系统模型假设：同步、异步；故障模型：</a:t>
            </a:r>
            <a:r>
              <a:rPr lang="en-US" altLang="zh-CN" sz="1400" b="1" dirty="0">
                <a:solidFill>
                  <a:srgbClr val="FFC000"/>
                </a:solidFill>
              </a:rPr>
              <a:t>Crash</a:t>
            </a:r>
            <a:r>
              <a:rPr lang="zh-CN" altLang="en-US" sz="1400" b="1" dirty="0">
                <a:solidFill>
                  <a:srgbClr val="FFC000"/>
                </a:solidFill>
              </a:rPr>
              <a:t>、</a:t>
            </a:r>
            <a:r>
              <a:rPr lang="en-US" altLang="zh-CN" sz="1400" b="1" dirty="0">
                <a:solidFill>
                  <a:srgbClr val="FFC000"/>
                </a:solidFill>
              </a:rPr>
              <a:t>Byzantine</a:t>
            </a:r>
          </a:p>
          <a:p>
            <a:pPr marL="742950" lvl="1" indent="-285750">
              <a:lnSpc>
                <a:spcPct val="150000"/>
              </a:lnSpc>
              <a:buFont typeface="Wingdings" panose="05000000000000000000" pitchFamily="2" charset="2"/>
              <a:buChar char="Ø"/>
            </a:pPr>
            <a:r>
              <a:rPr lang="zh-CN" altLang="en-US" sz="1400" b="1" dirty="0">
                <a:solidFill>
                  <a:srgbClr val="FFC000"/>
                </a:solidFill>
              </a:rPr>
              <a:t>共识协议：</a:t>
            </a:r>
            <a:r>
              <a:rPr lang="en-US" altLang="zh-CN" sz="1400" b="1" dirty="0" err="1">
                <a:solidFill>
                  <a:srgbClr val="FFC000"/>
                </a:solidFill>
              </a:rPr>
              <a:t>Paxos</a:t>
            </a:r>
            <a:r>
              <a:rPr lang="zh-CN" altLang="en-US" sz="1400" b="1" dirty="0">
                <a:solidFill>
                  <a:srgbClr val="FFC000"/>
                </a:solidFill>
              </a:rPr>
              <a:t>、</a:t>
            </a:r>
            <a:r>
              <a:rPr lang="en-US" altLang="zh-CN" sz="1400" b="1" dirty="0">
                <a:solidFill>
                  <a:srgbClr val="FFC000"/>
                </a:solidFill>
              </a:rPr>
              <a:t>BFT</a:t>
            </a:r>
            <a:r>
              <a:rPr lang="zh-CN" altLang="en-US" sz="1400" b="1" dirty="0">
                <a:solidFill>
                  <a:srgbClr val="FFC000"/>
                </a:solidFill>
              </a:rPr>
              <a:t>等</a:t>
            </a:r>
            <a:endParaRPr lang="en-US" altLang="zh-CN" sz="1400" b="1" dirty="0">
              <a:solidFill>
                <a:srgbClr val="FFC000"/>
              </a:solidFill>
            </a:endParaRPr>
          </a:p>
          <a:p>
            <a:pPr marL="285750" indent="-285750">
              <a:lnSpc>
                <a:spcPct val="150000"/>
              </a:lnSpc>
              <a:buFont typeface="Wingdings" panose="05000000000000000000" pitchFamily="2" charset="2"/>
              <a:buChar char="Ø"/>
            </a:pPr>
            <a:r>
              <a:rPr lang="zh-CN" altLang="en-US" sz="1600" b="1" dirty="0">
                <a:solidFill>
                  <a:srgbClr val="FFC000"/>
                </a:solidFill>
              </a:rPr>
              <a:t>可靠</a:t>
            </a:r>
            <a:r>
              <a:rPr lang="en-US" altLang="zh-CN" sz="1600" b="1" dirty="0">
                <a:solidFill>
                  <a:srgbClr val="FFC000"/>
                </a:solidFill>
              </a:rPr>
              <a:t>C-S</a:t>
            </a:r>
            <a:r>
              <a:rPr lang="zh-CN" altLang="en-US" sz="1600" b="1" dirty="0">
                <a:solidFill>
                  <a:srgbClr val="FFC000"/>
                </a:solidFill>
              </a:rPr>
              <a:t>通信</a:t>
            </a:r>
            <a:endParaRPr lang="en-US" altLang="zh-CN" sz="1600" b="1" dirty="0">
              <a:solidFill>
                <a:srgbClr val="FFC000"/>
              </a:solidFill>
            </a:endParaRPr>
          </a:p>
          <a:p>
            <a:pPr marL="742950" lvl="1" indent="-285750">
              <a:lnSpc>
                <a:spcPct val="150000"/>
              </a:lnSpc>
              <a:buFont typeface="Wingdings" panose="05000000000000000000" pitchFamily="2" charset="2"/>
              <a:buChar char="Ø"/>
            </a:pPr>
            <a:r>
              <a:rPr lang="zh-CN" altLang="en-US" sz="1400" b="1" dirty="0">
                <a:solidFill>
                  <a:srgbClr val="FFC000"/>
                </a:solidFill>
              </a:rPr>
              <a:t>可靠</a:t>
            </a:r>
            <a:r>
              <a:rPr lang="en-US" altLang="zh-CN" sz="1400" b="1" dirty="0">
                <a:solidFill>
                  <a:srgbClr val="FFC000"/>
                </a:solidFill>
              </a:rPr>
              <a:t>RPC</a:t>
            </a:r>
          </a:p>
          <a:p>
            <a:pPr marL="742950" lvl="1" indent="-285750">
              <a:lnSpc>
                <a:spcPct val="150000"/>
              </a:lnSpc>
              <a:buFont typeface="Wingdings" panose="05000000000000000000" pitchFamily="2" charset="2"/>
              <a:buChar char="Ø"/>
            </a:pPr>
            <a:r>
              <a:rPr lang="zh-CN" altLang="en-US" sz="1400" b="1" dirty="0">
                <a:solidFill>
                  <a:srgbClr val="FFC000"/>
                </a:solidFill>
              </a:rPr>
              <a:t>可靠组通信（多播）：</a:t>
            </a:r>
            <a:r>
              <a:rPr lang="en-US" altLang="zh-CN" sz="1400" b="1" dirty="0">
                <a:solidFill>
                  <a:srgbClr val="FFC000"/>
                </a:solidFill>
              </a:rPr>
              <a:t>Scalability</a:t>
            </a:r>
            <a:r>
              <a:rPr lang="zh-CN" altLang="en-US" sz="1400" b="1" dirty="0">
                <a:solidFill>
                  <a:srgbClr val="FFC000"/>
                </a:solidFill>
              </a:rPr>
              <a:t>、</a:t>
            </a:r>
            <a:r>
              <a:rPr lang="en-US" altLang="zh-CN" sz="1400" b="1" dirty="0">
                <a:solidFill>
                  <a:srgbClr val="FFC000"/>
                </a:solidFill>
              </a:rPr>
              <a:t>Atomicity</a:t>
            </a:r>
            <a:r>
              <a:rPr lang="zh-CN" altLang="en-US" sz="1400" b="1" dirty="0">
                <a:solidFill>
                  <a:srgbClr val="FFC000"/>
                </a:solidFill>
              </a:rPr>
              <a:t>、</a:t>
            </a:r>
            <a:r>
              <a:rPr lang="en-US" altLang="zh-CN" sz="1400" b="1" dirty="0">
                <a:solidFill>
                  <a:srgbClr val="FFC000"/>
                </a:solidFill>
              </a:rPr>
              <a:t>Group membership</a:t>
            </a:r>
            <a:endParaRPr lang="en-US" altLang="zh-CN" sz="1600" b="1" dirty="0">
              <a:solidFill>
                <a:schemeClr val="bg1"/>
              </a:solidFill>
            </a:endParaRPr>
          </a:p>
          <a:p>
            <a:pPr marL="285750" indent="-285750">
              <a:lnSpc>
                <a:spcPct val="150000"/>
              </a:lnSpc>
              <a:buFont typeface="Wingdings" panose="05000000000000000000" pitchFamily="2" charset="2"/>
              <a:buChar char="Ø"/>
            </a:pPr>
            <a:r>
              <a:rPr lang="zh-CN" altLang="en-US" sz="1600" b="1" dirty="0">
                <a:solidFill>
                  <a:srgbClr val="FFC000"/>
                </a:solidFill>
              </a:rPr>
              <a:t>系统恢复</a:t>
            </a:r>
            <a:endParaRPr lang="en-US" altLang="zh-CN" sz="1600" b="1" dirty="0">
              <a:solidFill>
                <a:srgbClr val="FFC000"/>
              </a:solidFill>
            </a:endParaRPr>
          </a:p>
          <a:p>
            <a:pPr marL="742950" lvl="1" indent="-285750">
              <a:lnSpc>
                <a:spcPct val="150000"/>
              </a:lnSpc>
              <a:buFont typeface="Wingdings" panose="05000000000000000000" pitchFamily="2" charset="2"/>
              <a:buChar char="Ø"/>
            </a:pPr>
            <a:r>
              <a:rPr lang="zh-CN" altLang="en-US" sz="1400" b="1" dirty="0">
                <a:solidFill>
                  <a:srgbClr val="FFC000"/>
                </a:solidFill>
              </a:rPr>
              <a:t>检查点机制、消息日志</a:t>
            </a:r>
            <a:endParaRPr lang="en-US" altLang="zh-CN" sz="1400" b="1" dirty="0">
              <a:solidFill>
                <a:srgbClr val="FFC000"/>
              </a:solidFill>
            </a:endParaRPr>
          </a:p>
        </p:txBody>
      </p:sp>
    </p:spTree>
    <p:extLst>
      <p:ext uri="{BB962C8B-B14F-4D97-AF65-F5344CB8AC3E}">
        <p14:creationId xmlns:p14="http://schemas.microsoft.com/office/powerpoint/2010/main" val="3678109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75FBA7-19FD-4FE6-AC75-8FFBFDFAD705}"/>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可靠性</a:t>
            </a:r>
            <a:r>
              <a:rPr kumimoji="1" lang="en-US" altLang="zh-CN" b="1" dirty="0">
                <a:solidFill>
                  <a:schemeClr val="bg1"/>
                </a:solidFill>
                <a:latin typeface="宋体"/>
                <a:ea typeface="宋体"/>
                <a:cs typeface="宋体"/>
              </a:rPr>
              <a:t>(Reliability)</a:t>
            </a:r>
            <a:endParaRPr kumimoji="1" lang="zh-CN" altLang="en-US" b="1" dirty="0">
              <a:solidFill>
                <a:schemeClr val="bg1"/>
              </a:solidFill>
              <a:latin typeface="宋体"/>
              <a:ea typeface="宋体"/>
              <a:cs typeface="宋体"/>
            </a:endParaRPr>
          </a:p>
        </p:txBody>
      </p:sp>
      <p:sp>
        <p:nvSpPr>
          <p:cNvPr id="3" name="圆角矩形 2">
            <a:extLst>
              <a:ext uri="{FF2B5EF4-FFF2-40B4-BE49-F238E27FC236}">
                <a16:creationId xmlns:a16="http://schemas.microsoft.com/office/drawing/2014/main" id="{75BC5BE4-E5EA-4EC7-8EC0-9FED70925F1D}"/>
              </a:ext>
            </a:extLst>
          </p:cNvPr>
          <p:cNvSpPr/>
          <p:nvPr/>
        </p:nvSpPr>
        <p:spPr>
          <a:xfrm>
            <a:off x="277982" y="1419622"/>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组件 </a:t>
            </a:r>
            <a:r>
              <a:rPr lang="en-US" altLang="zh-CN" sz="1600" b="1" dirty="0">
                <a:solidFill>
                  <a:schemeClr val="tx1"/>
                </a:solidFill>
              </a:rPr>
              <a:t>C </a:t>
            </a:r>
            <a:r>
              <a:rPr lang="zh-CN" altLang="en-US" sz="1600" b="1" dirty="0">
                <a:solidFill>
                  <a:schemeClr val="tx1"/>
                </a:solidFill>
              </a:rPr>
              <a:t>的可靠性 </a:t>
            </a:r>
            <a:r>
              <a:rPr lang="en-US" altLang="zh-CN" sz="1600" b="1" dirty="0">
                <a:solidFill>
                  <a:schemeClr val="tx1"/>
                </a:solidFill>
              </a:rPr>
              <a:t>R(t)</a:t>
            </a:r>
          </a:p>
        </p:txBody>
      </p:sp>
      <p:sp>
        <p:nvSpPr>
          <p:cNvPr id="4" name="文本框 3">
            <a:extLst>
              <a:ext uri="{FF2B5EF4-FFF2-40B4-BE49-F238E27FC236}">
                <a16:creationId xmlns:a16="http://schemas.microsoft.com/office/drawing/2014/main" id="{086E317C-4393-409E-A9C3-B1CD4791D86C}"/>
              </a:ext>
            </a:extLst>
          </p:cNvPr>
          <p:cNvSpPr txBox="1"/>
          <p:nvPr/>
        </p:nvSpPr>
        <p:spPr>
          <a:xfrm>
            <a:off x="257233" y="1824568"/>
            <a:ext cx="6322784" cy="41229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组件 </a:t>
            </a:r>
            <a:r>
              <a:rPr lang="en-US" altLang="zh-CN" sz="1600" dirty="0">
                <a:solidFill>
                  <a:schemeClr val="bg1"/>
                </a:solidFill>
              </a:rPr>
              <a:t>C </a:t>
            </a:r>
            <a:r>
              <a:rPr lang="zh-CN" altLang="en-US" sz="1600" dirty="0">
                <a:solidFill>
                  <a:schemeClr val="bg1"/>
                </a:solidFill>
              </a:rPr>
              <a:t>能够持续无故障运行的能力。</a:t>
            </a:r>
            <a:endParaRPr lang="en-US" altLang="zh-CN" sz="1600" dirty="0">
              <a:solidFill>
                <a:schemeClr val="bg1"/>
              </a:solidFill>
            </a:endParaRPr>
          </a:p>
        </p:txBody>
      </p:sp>
      <p:sp>
        <p:nvSpPr>
          <p:cNvPr id="5" name="圆角矩形 2">
            <a:extLst>
              <a:ext uri="{FF2B5EF4-FFF2-40B4-BE49-F238E27FC236}">
                <a16:creationId xmlns:a16="http://schemas.microsoft.com/office/drawing/2014/main" id="{EAC36C14-6416-4141-B99F-86A5856F954C}"/>
              </a:ext>
            </a:extLst>
          </p:cNvPr>
          <p:cNvSpPr/>
          <p:nvPr/>
        </p:nvSpPr>
        <p:spPr>
          <a:xfrm>
            <a:off x="277982" y="2710364"/>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传统的度量</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54F19B95-D7DE-4040-BC04-41D3EE55724A}"/>
              </a:ext>
            </a:extLst>
          </p:cNvPr>
          <p:cNvSpPr txBox="1"/>
          <p:nvPr/>
        </p:nvSpPr>
        <p:spPr>
          <a:xfrm>
            <a:off x="286788" y="3181774"/>
            <a:ext cx="6120680" cy="115268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平均失效时间（</a:t>
            </a:r>
            <a:r>
              <a:rPr lang="en-US" altLang="zh-CN" sz="1600" dirty="0">
                <a:solidFill>
                  <a:schemeClr val="bg1"/>
                </a:solidFill>
              </a:rPr>
              <a:t>MTTF</a:t>
            </a:r>
            <a:r>
              <a:rPr lang="zh-CN" altLang="en-US" sz="1600" dirty="0">
                <a:solidFill>
                  <a:schemeClr val="bg1"/>
                </a:solidFill>
              </a:rPr>
              <a:t>）：直到组件失效的平均时间；</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平均恢复时间（</a:t>
            </a:r>
            <a:r>
              <a:rPr lang="en-US" altLang="zh-CN" sz="1600" dirty="0">
                <a:solidFill>
                  <a:schemeClr val="bg1"/>
                </a:solidFill>
              </a:rPr>
              <a:t>MTTR</a:t>
            </a:r>
            <a:r>
              <a:rPr lang="zh-CN" altLang="en-US" sz="1600" dirty="0">
                <a:solidFill>
                  <a:schemeClr val="bg1"/>
                </a:solidFill>
              </a:rPr>
              <a:t>）</a:t>
            </a:r>
            <a:r>
              <a:rPr lang="en-US" altLang="zh-CN" sz="1600" dirty="0">
                <a:solidFill>
                  <a:schemeClr val="bg1"/>
                </a:solidFill>
              </a:rPr>
              <a:t>:   </a:t>
            </a:r>
            <a:r>
              <a:rPr lang="zh-CN" altLang="en-US" sz="1600" dirty="0">
                <a:solidFill>
                  <a:schemeClr val="bg1"/>
                </a:solidFill>
              </a:rPr>
              <a:t>恢复一个组件的平均时间；</a:t>
            </a:r>
            <a:r>
              <a:rPr lang="en-US" altLang="zh-CN" sz="1600" dirty="0">
                <a:solidFill>
                  <a:schemeClr val="bg1"/>
                </a:solidFill>
              </a:rPr>
              <a:t> </a:t>
            </a:r>
          </a:p>
          <a:p>
            <a:pPr marL="285750" indent="-285750">
              <a:lnSpc>
                <a:spcPct val="150000"/>
              </a:lnSpc>
              <a:buFont typeface="Wingdings" panose="05000000000000000000" pitchFamily="2" charset="2"/>
              <a:buChar char="p"/>
            </a:pPr>
            <a:r>
              <a:rPr lang="zh-CN" altLang="en-US" sz="1600" dirty="0">
                <a:solidFill>
                  <a:schemeClr val="bg1"/>
                </a:solidFill>
              </a:rPr>
              <a:t>两次失效的平均时间（</a:t>
            </a:r>
            <a:r>
              <a:rPr lang="en-US" altLang="zh-CN" sz="1600" dirty="0">
                <a:solidFill>
                  <a:schemeClr val="bg1"/>
                </a:solidFill>
              </a:rPr>
              <a:t>MTBF</a:t>
            </a:r>
            <a:r>
              <a:rPr lang="zh-CN" altLang="en-US" sz="1600" dirty="0">
                <a:solidFill>
                  <a:schemeClr val="bg1"/>
                </a:solidFill>
              </a:rPr>
              <a:t>）</a:t>
            </a:r>
            <a:r>
              <a:rPr lang="en-US" altLang="zh-CN" sz="1600" dirty="0">
                <a:solidFill>
                  <a:schemeClr val="bg1"/>
                </a:solidFill>
              </a:rPr>
              <a:t>:   MTTF + MTTR</a:t>
            </a:r>
          </a:p>
        </p:txBody>
      </p:sp>
    </p:spTree>
    <p:extLst>
      <p:ext uri="{BB962C8B-B14F-4D97-AF65-F5344CB8AC3E}">
        <p14:creationId xmlns:p14="http://schemas.microsoft.com/office/powerpoint/2010/main" val="1803604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20888" y="2427734"/>
            <a:ext cx="1584176" cy="830997"/>
          </a:xfrm>
          <a:prstGeom prst="rect">
            <a:avLst/>
          </a:prstGeom>
          <a:noFill/>
        </p:spPr>
        <p:txBody>
          <a:bodyPr wrap="square" rtlCol="0">
            <a:spAutoFit/>
          </a:bodyPr>
          <a:lstStyle/>
          <a:p>
            <a:r>
              <a:rPr lang="zh-CN" altLang="en-US" sz="4800" b="1" dirty="0">
                <a:solidFill>
                  <a:schemeClr val="bg1"/>
                </a:solidFill>
              </a:rPr>
              <a:t>谢谢！</a:t>
            </a:r>
          </a:p>
        </p:txBody>
      </p:sp>
    </p:spTree>
    <p:extLst>
      <p:ext uri="{BB962C8B-B14F-4D97-AF65-F5344CB8AC3E}">
        <p14:creationId xmlns:p14="http://schemas.microsoft.com/office/powerpoint/2010/main" val="1937741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2B9881-69D2-44A0-BA7E-8B2103678CFE}"/>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可用性（</a:t>
            </a:r>
            <a:r>
              <a:rPr kumimoji="1" lang="en-US" altLang="zh-CN" b="1" dirty="0">
                <a:solidFill>
                  <a:schemeClr val="bg1"/>
                </a:solidFill>
                <a:latin typeface="宋体"/>
                <a:ea typeface="宋体"/>
                <a:cs typeface="宋体"/>
              </a:rPr>
              <a:t>Availability</a:t>
            </a:r>
            <a:r>
              <a:rPr kumimoji="1" lang="zh-CN" altLang="en-US" b="1" dirty="0">
                <a:solidFill>
                  <a:schemeClr val="bg1"/>
                </a:solidFill>
                <a:latin typeface="宋体"/>
                <a:ea typeface="宋体"/>
                <a:cs typeface="宋体"/>
              </a:rPr>
              <a:t>）</a:t>
            </a:r>
          </a:p>
        </p:txBody>
      </p:sp>
      <p:sp>
        <p:nvSpPr>
          <p:cNvPr id="3" name="圆角矩形 2">
            <a:extLst>
              <a:ext uri="{FF2B5EF4-FFF2-40B4-BE49-F238E27FC236}">
                <a16:creationId xmlns:a16="http://schemas.microsoft.com/office/drawing/2014/main" id="{CDD51818-D9CC-4FE6-9AF4-26B3253D746F}"/>
              </a:ext>
            </a:extLst>
          </p:cNvPr>
          <p:cNvSpPr/>
          <p:nvPr/>
        </p:nvSpPr>
        <p:spPr>
          <a:xfrm>
            <a:off x="188640" y="1583954"/>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组件 </a:t>
            </a:r>
            <a:r>
              <a:rPr lang="en-US" altLang="zh-CN" sz="1600" b="1" dirty="0">
                <a:solidFill>
                  <a:schemeClr val="tx1"/>
                </a:solidFill>
              </a:rPr>
              <a:t>C </a:t>
            </a:r>
            <a:r>
              <a:rPr lang="zh-CN" altLang="en-US" sz="1600" b="1" dirty="0">
                <a:solidFill>
                  <a:schemeClr val="tx1"/>
                </a:solidFill>
              </a:rPr>
              <a:t>的可用性 </a:t>
            </a:r>
            <a:r>
              <a:rPr lang="en-US" altLang="zh-CN" sz="1600" b="1" dirty="0">
                <a:solidFill>
                  <a:schemeClr val="tx1"/>
                </a:solidFill>
              </a:rPr>
              <a:t>A(t)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F0AACC4-0008-4072-AB91-AABBEFE58D57}"/>
                  </a:ext>
                </a:extLst>
              </p:cNvPr>
              <p:cNvSpPr txBox="1"/>
              <p:nvPr/>
            </p:nvSpPr>
            <p:spPr>
              <a:xfrm>
                <a:off x="188640" y="1943994"/>
                <a:ext cx="6120680" cy="1339726"/>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在 </a:t>
                </a:r>
                <a:r>
                  <a:rPr lang="en-US" altLang="zh-CN" sz="1600" dirty="0">
                    <a:solidFill>
                      <a:schemeClr val="bg1"/>
                    </a:solidFill>
                  </a:rPr>
                  <a:t>[0,</a:t>
                </a:r>
                <a:r>
                  <a:rPr lang="zh-CN" altLang="en-US" sz="1600" dirty="0">
                    <a:solidFill>
                      <a:schemeClr val="bg1"/>
                    </a:solidFill>
                  </a:rPr>
                  <a:t> </a:t>
                </a:r>
                <a:r>
                  <a:rPr lang="en-US" altLang="zh-CN" sz="1600" dirty="0">
                    <a:solidFill>
                      <a:schemeClr val="bg1"/>
                    </a:solidFill>
                  </a:rPr>
                  <a:t>t)</a:t>
                </a:r>
                <a:r>
                  <a:rPr lang="zh-CN" altLang="en-US" sz="1600" dirty="0">
                    <a:solidFill>
                      <a:schemeClr val="bg1"/>
                    </a:solidFill>
                  </a:rPr>
                  <a:t> 时间段内，组件 </a:t>
                </a:r>
                <a:r>
                  <a:rPr lang="en-US" altLang="zh-CN" sz="1600" dirty="0">
                    <a:solidFill>
                      <a:schemeClr val="bg1"/>
                    </a:solidFill>
                  </a:rPr>
                  <a:t>C </a:t>
                </a:r>
                <a:r>
                  <a:rPr lang="zh-CN" altLang="en-US" sz="1600" dirty="0">
                    <a:solidFill>
                      <a:schemeClr val="bg1"/>
                    </a:solidFill>
                  </a:rPr>
                  <a:t>可用的时间比例；</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长期可用表示为：</a:t>
                </a:r>
                <a14:m>
                  <m:oMath xmlns:m="http://schemas.openxmlformats.org/officeDocument/2006/math">
                    <m:r>
                      <m:rPr>
                        <m:sty m:val="p"/>
                      </m:rPr>
                      <a:rPr lang="en-US" altLang="zh-CN" sz="1600" i="1" dirty="0">
                        <a:solidFill>
                          <a:schemeClr val="bg1"/>
                        </a:solidFill>
                        <a:latin typeface="Cambria Math" panose="02040503050406030204" pitchFamily="18" charset="0"/>
                      </a:rPr>
                      <m:t>A</m:t>
                    </m:r>
                    <m:r>
                      <a:rPr lang="en-US" altLang="zh-CN" sz="1600" b="0" i="1" dirty="0" smtClean="0">
                        <a:solidFill>
                          <a:schemeClr val="bg1"/>
                        </a:solidFill>
                        <a:latin typeface="Cambria Math" panose="02040503050406030204" pitchFamily="18" charset="0"/>
                      </a:rPr>
                      <m:t>, </m:t>
                    </m:r>
                    <m:r>
                      <a:rPr lang="en-US" altLang="zh-CN" sz="1600" b="0" i="1" dirty="0" smtClean="0">
                        <a:solidFill>
                          <a:schemeClr val="bg1"/>
                        </a:solidFill>
                        <a:latin typeface="Cambria Math" panose="02040503050406030204" pitchFamily="18" charset="0"/>
                      </a:rPr>
                      <m:t>𝐴</m:t>
                    </m:r>
                    <m:r>
                      <a:rPr lang="en-US" altLang="zh-CN" sz="1600" b="0" i="1" dirty="0" smtClean="0">
                        <a:solidFill>
                          <a:schemeClr val="bg1"/>
                        </a:solidFill>
                        <a:latin typeface="Cambria Math" panose="02040503050406030204" pitchFamily="18" charset="0"/>
                      </a:rPr>
                      <m:t>(∞)</m:t>
                    </m:r>
                  </m:oMath>
                </a14:m>
                <a:r>
                  <a:rPr lang="en-US" altLang="zh-CN" sz="1600" dirty="0">
                    <a:solidFill>
                      <a:schemeClr val="bg1"/>
                    </a:solidFill>
                  </a:rPr>
                  <a:t>;</a:t>
                </a:r>
              </a:p>
              <a:p>
                <a:pPr marL="285750" indent="-285750">
                  <a:lnSpc>
                    <a:spcPct val="150000"/>
                  </a:lnSpc>
                  <a:buFont typeface="Wingdings" panose="05000000000000000000" pitchFamily="2" charset="2"/>
                  <a:buChar char="p"/>
                </a:pPr>
                <a:r>
                  <a:rPr lang="zh-CN" altLang="en-US" sz="1600" dirty="0">
                    <a:solidFill>
                      <a:schemeClr val="bg1"/>
                    </a:solidFill>
                  </a:rPr>
                  <a:t>注意 </a:t>
                </a:r>
                <a14:m>
                  <m:oMath xmlns:m="http://schemas.openxmlformats.org/officeDocument/2006/math">
                    <m:r>
                      <a:rPr lang="en-US" altLang="zh-CN" sz="1600" b="0" i="1" smtClean="0">
                        <a:solidFill>
                          <a:schemeClr val="bg1"/>
                        </a:solidFill>
                        <a:latin typeface="Cambria Math" panose="02040503050406030204" pitchFamily="18" charset="0"/>
                      </a:rPr>
                      <m:t>𝐴</m:t>
                    </m:r>
                    <m:r>
                      <a:rPr lang="en-US" altLang="zh-CN" sz="1600" b="0" i="1" smtClean="0">
                        <a:solidFill>
                          <a:schemeClr val="bg1"/>
                        </a:solidFill>
                        <a:latin typeface="Cambria Math" panose="02040503050406030204" pitchFamily="18" charset="0"/>
                      </a:rPr>
                      <m:t>=</m:t>
                    </m:r>
                    <m:f>
                      <m:fPr>
                        <m:ctrlPr>
                          <a:rPr lang="en-US" altLang="zh-CN" sz="1600" b="0" i="1" smtClean="0">
                            <a:solidFill>
                              <a:schemeClr val="bg1"/>
                            </a:solidFill>
                            <a:latin typeface="Cambria Math" panose="02040503050406030204" pitchFamily="18" charset="0"/>
                          </a:rPr>
                        </m:ctrlPr>
                      </m:fPr>
                      <m:num>
                        <m:r>
                          <a:rPr lang="en-US" altLang="zh-CN" sz="1600" b="0" i="1" smtClean="0">
                            <a:solidFill>
                              <a:schemeClr val="bg1"/>
                            </a:solidFill>
                            <a:latin typeface="Cambria Math" panose="02040503050406030204" pitchFamily="18" charset="0"/>
                          </a:rPr>
                          <m:t>𝑀𝑇𝑇𝐹</m:t>
                        </m:r>
                      </m:num>
                      <m:den>
                        <m:r>
                          <a:rPr lang="en-US" altLang="zh-CN" sz="1600" b="0" i="1" smtClean="0">
                            <a:solidFill>
                              <a:schemeClr val="bg1"/>
                            </a:solidFill>
                            <a:latin typeface="Cambria Math" panose="02040503050406030204" pitchFamily="18" charset="0"/>
                          </a:rPr>
                          <m:t>𝑀𝑇𝐵𝐹</m:t>
                        </m:r>
                      </m:den>
                    </m:f>
                  </m:oMath>
                </a14:m>
                <a:r>
                  <a:rPr lang="en-US" altLang="zh-CN" sz="1600" dirty="0">
                    <a:solidFill>
                      <a:schemeClr val="bg1"/>
                    </a:solidFill>
                  </a:rPr>
                  <a:t>=</a:t>
                </a:r>
                <a14:m>
                  <m:oMath xmlns:m="http://schemas.openxmlformats.org/officeDocument/2006/math">
                    <m:f>
                      <m:fPr>
                        <m:ctrlPr>
                          <a:rPr lang="en-US" altLang="zh-CN" sz="1600" i="1" dirty="0" smtClean="0">
                            <a:solidFill>
                              <a:schemeClr val="bg1"/>
                            </a:solidFill>
                            <a:latin typeface="Cambria Math" panose="02040503050406030204" pitchFamily="18" charset="0"/>
                          </a:rPr>
                        </m:ctrlPr>
                      </m:fPr>
                      <m:num>
                        <m:r>
                          <a:rPr lang="en-US" altLang="zh-CN" sz="1600" b="0" i="1" dirty="0" smtClean="0">
                            <a:solidFill>
                              <a:schemeClr val="bg1"/>
                            </a:solidFill>
                            <a:latin typeface="Cambria Math" panose="02040503050406030204" pitchFamily="18" charset="0"/>
                          </a:rPr>
                          <m:t>𝑀𝑇𝑇𝐹</m:t>
                        </m:r>
                      </m:num>
                      <m:den>
                        <m:r>
                          <a:rPr lang="en-US" altLang="zh-CN" sz="1600" b="0" i="1" dirty="0" smtClean="0">
                            <a:solidFill>
                              <a:schemeClr val="bg1"/>
                            </a:solidFill>
                            <a:latin typeface="Cambria Math" panose="02040503050406030204" pitchFamily="18" charset="0"/>
                          </a:rPr>
                          <m:t>𝑀𝑇𝑇𝑅</m:t>
                        </m:r>
                        <m:r>
                          <a:rPr lang="en-US" altLang="zh-CN" sz="1600" b="0" i="1" dirty="0" smtClean="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𝑀𝑇𝑇𝐹</m:t>
                        </m:r>
                      </m:den>
                    </m:f>
                  </m:oMath>
                </a14:m>
                <a:endParaRPr lang="en-US" altLang="zh-CN" sz="1600" dirty="0">
                  <a:solidFill>
                    <a:schemeClr val="bg1"/>
                  </a:solidFill>
                </a:endParaRPr>
              </a:p>
            </p:txBody>
          </p:sp>
        </mc:Choice>
        <mc:Fallback xmlns="">
          <p:sp>
            <p:nvSpPr>
              <p:cNvPr id="4" name="文本框 3">
                <a:extLst>
                  <a:ext uri="{FF2B5EF4-FFF2-40B4-BE49-F238E27FC236}">
                    <a16:creationId xmlns:a16="http://schemas.microsoft.com/office/drawing/2014/main" id="{DF0AACC4-0008-4072-AB91-AABBEFE58D57}"/>
                  </a:ext>
                </a:extLst>
              </p:cNvPr>
              <p:cNvSpPr txBox="1">
                <a:spLocks noRot="1" noChangeAspect="1" noMove="1" noResize="1" noEditPoints="1" noAdjustHandles="1" noChangeArrowheads="1" noChangeShapeType="1" noTextEdit="1"/>
              </p:cNvSpPr>
              <p:nvPr/>
            </p:nvSpPr>
            <p:spPr>
              <a:xfrm>
                <a:off x="188640" y="1943994"/>
                <a:ext cx="6120680" cy="1339726"/>
              </a:xfrm>
              <a:prstGeom prst="rect">
                <a:avLst/>
              </a:prstGeom>
              <a:blipFill>
                <a:blip r:embed="rId2"/>
                <a:stretch>
                  <a:fillRect l="-398"/>
                </a:stretch>
              </a:blipFill>
            </p:spPr>
            <p:txBody>
              <a:bodyPr/>
              <a:lstStyle/>
              <a:p>
                <a:r>
                  <a:rPr lang="zh-CN" altLang="en-US">
                    <a:noFill/>
                  </a:rPr>
                  <a:t> </a:t>
                </a:r>
              </a:p>
            </p:txBody>
          </p:sp>
        </mc:Fallback>
      </mc:AlternateContent>
      <p:sp>
        <p:nvSpPr>
          <p:cNvPr id="5" name="圆角矩形 2">
            <a:extLst>
              <a:ext uri="{FF2B5EF4-FFF2-40B4-BE49-F238E27FC236}">
                <a16:creationId xmlns:a16="http://schemas.microsoft.com/office/drawing/2014/main" id="{ED766762-E655-4A4E-B677-0A4F7C17583D}"/>
              </a:ext>
            </a:extLst>
          </p:cNvPr>
          <p:cNvSpPr/>
          <p:nvPr/>
        </p:nvSpPr>
        <p:spPr>
          <a:xfrm>
            <a:off x="188640" y="3437579"/>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注意</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9F78E98C-3E5B-4034-A91F-6EC001467219}"/>
              </a:ext>
            </a:extLst>
          </p:cNvPr>
          <p:cNvSpPr txBox="1"/>
          <p:nvPr/>
        </p:nvSpPr>
        <p:spPr>
          <a:xfrm>
            <a:off x="188640" y="3815642"/>
            <a:ext cx="6120680" cy="41229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可靠性和可用性只有在定义清楚什么是失效时才有意义；</a:t>
            </a:r>
            <a:endParaRPr lang="en-US" altLang="zh-CN" sz="1600" dirty="0">
              <a:solidFill>
                <a:schemeClr val="bg1"/>
              </a:solidFill>
            </a:endParaRPr>
          </a:p>
        </p:txBody>
      </p:sp>
    </p:spTree>
    <p:extLst>
      <p:ext uri="{BB962C8B-B14F-4D97-AF65-F5344CB8AC3E}">
        <p14:creationId xmlns:p14="http://schemas.microsoft.com/office/powerpoint/2010/main" val="3272597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FBB4A1-C28E-48F0-B354-14F981F6FA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失效与故障</a:t>
            </a:r>
          </a:p>
        </p:txBody>
      </p:sp>
      <p:sp>
        <p:nvSpPr>
          <p:cNvPr id="3" name="圆角矩形 2">
            <a:extLst>
              <a:ext uri="{FF2B5EF4-FFF2-40B4-BE49-F238E27FC236}">
                <a16:creationId xmlns:a16="http://schemas.microsoft.com/office/drawing/2014/main" id="{ED938C46-0CCB-4DD9-B633-FD82FB331784}"/>
              </a:ext>
            </a:extLst>
          </p:cNvPr>
          <p:cNvSpPr/>
          <p:nvPr/>
        </p:nvSpPr>
        <p:spPr>
          <a:xfrm>
            <a:off x="188640" y="1313792"/>
            <a:ext cx="6337767" cy="39386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失效（</a:t>
            </a:r>
            <a:r>
              <a:rPr lang="en-US" altLang="zh-CN" sz="1600" b="1" dirty="0">
                <a:solidFill>
                  <a:schemeClr val="tx1"/>
                </a:solidFill>
              </a:rPr>
              <a:t>Failure</a:t>
            </a:r>
            <a:r>
              <a:rPr lang="zh-CN" altLang="en-US" sz="1600" b="1" dirty="0">
                <a:solidFill>
                  <a:schemeClr val="tx1"/>
                </a:solidFill>
              </a:rPr>
              <a:t>）、错误（</a:t>
            </a:r>
            <a:r>
              <a:rPr lang="en-US" altLang="zh-CN" sz="1600" b="1" dirty="0">
                <a:solidFill>
                  <a:schemeClr val="tx1"/>
                </a:solidFill>
              </a:rPr>
              <a:t>Error</a:t>
            </a:r>
            <a:r>
              <a:rPr lang="zh-CN" altLang="en-US" sz="1600" b="1" dirty="0">
                <a:solidFill>
                  <a:schemeClr val="tx1"/>
                </a:solidFill>
              </a:rPr>
              <a:t>）、故障（</a:t>
            </a:r>
            <a:r>
              <a:rPr lang="en-US" altLang="zh-CN" sz="1600" b="1" dirty="0">
                <a:solidFill>
                  <a:schemeClr val="tx1"/>
                </a:solidFill>
              </a:rPr>
              <a:t>fault</a:t>
            </a:r>
            <a:r>
              <a:rPr lang="zh-CN" altLang="en-US" sz="1600" b="1" dirty="0">
                <a:solidFill>
                  <a:schemeClr val="tx1"/>
                </a:solidFill>
              </a:rPr>
              <a:t>）</a:t>
            </a:r>
            <a:endParaRPr lang="en-US" altLang="zh-CN" sz="1600" b="1" dirty="0">
              <a:solidFill>
                <a:schemeClr val="tx1"/>
              </a:solidFill>
            </a:endParaRPr>
          </a:p>
        </p:txBody>
      </p:sp>
      <p:pic>
        <p:nvPicPr>
          <p:cNvPr id="4" name="图片 3">
            <a:extLst>
              <a:ext uri="{FF2B5EF4-FFF2-40B4-BE49-F238E27FC236}">
                <a16:creationId xmlns:a16="http://schemas.microsoft.com/office/drawing/2014/main" id="{7B499251-26B8-49BD-88C6-CDFB1E9DD28B}"/>
              </a:ext>
            </a:extLst>
          </p:cNvPr>
          <p:cNvPicPr>
            <a:picLocks noChangeAspect="1"/>
          </p:cNvPicPr>
          <p:nvPr/>
        </p:nvPicPr>
        <p:blipFill>
          <a:blip r:embed="rId2"/>
          <a:stretch>
            <a:fillRect/>
          </a:stretch>
        </p:blipFill>
        <p:spPr>
          <a:xfrm>
            <a:off x="188640" y="1707654"/>
            <a:ext cx="6337767" cy="1872208"/>
          </a:xfrm>
          <a:prstGeom prst="rect">
            <a:avLst/>
          </a:prstGeom>
        </p:spPr>
      </p:pic>
      <p:sp>
        <p:nvSpPr>
          <p:cNvPr id="6" name="文本框 2">
            <a:extLst>
              <a:ext uri="{FF2B5EF4-FFF2-40B4-BE49-F238E27FC236}">
                <a16:creationId xmlns:a16="http://schemas.microsoft.com/office/drawing/2014/main" id="{252AA823-AEE4-48A4-A7D9-4B55E3195499}"/>
              </a:ext>
            </a:extLst>
          </p:cNvPr>
          <p:cNvSpPr txBox="1"/>
          <p:nvPr/>
        </p:nvSpPr>
        <p:spPr>
          <a:xfrm>
            <a:off x="405727" y="3805764"/>
            <a:ext cx="6120680" cy="11509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solidFill>
                  <a:srgbClr val="FFFF00"/>
                </a:solidFill>
              </a:rPr>
              <a:t>暂时（</a:t>
            </a:r>
            <a:r>
              <a:rPr lang="en-US" altLang="zh-CN" sz="1600" dirty="0">
                <a:solidFill>
                  <a:srgbClr val="FFFF00"/>
                </a:solidFill>
              </a:rPr>
              <a:t>Transient</a:t>
            </a:r>
            <a:r>
              <a:rPr lang="zh-CN" altLang="en-US" sz="1600" dirty="0">
                <a:solidFill>
                  <a:srgbClr val="FFFF00"/>
                </a:solidFill>
              </a:rPr>
              <a:t>）故障：</a:t>
            </a:r>
            <a:r>
              <a:rPr lang="zh-CN" altLang="en-US" sz="1600" dirty="0">
                <a:solidFill>
                  <a:schemeClr val="bg1"/>
                </a:solidFill>
              </a:rPr>
              <a:t>偶然发生一次，不会重复发生；</a:t>
            </a:r>
            <a:r>
              <a:rPr lang="en-US" altLang="zh-CN" sz="1600" dirty="0">
                <a:solidFill>
                  <a:schemeClr val="bg1"/>
                </a:solidFill>
              </a:rPr>
              <a:t>  </a:t>
            </a:r>
          </a:p>
          <a:p>
            <a:pPr marL="285750" indent="-285750">
              <a:lnSpc>
                <a:spcPct val="150000"/>
              </a:lnSpc>
              <a:buFont typeface="Wingdings" panose="05000000000000000000" pitchFamily="2" charset="2"/>
              <a:buChar char="Ø"/>
            </a:pPr>
            <a:r>
              <a:rPr lang="zh-CN" altLang="en-US" sz="1600" dirty="0">
                <a:solidFill>
                  <a:srgbClr val="FFFF00"/>
                </a:solidFill>
              </a:rPr>
              <a:t>间歇（</a:t>
            </a:r>
            <a:r>
              <a:rPr lang="en-US" altLang="zh-CN" sz="1600" dirty="0">
                <a:solidFill>
                  <a:srgbClr val="FFFF00"/>
                </a:solidFill>
              </a:rPr>
              <a:t>Intermittent</a:t>
            </a:r>
            <a:r>
              <a:rPr lang="zh-CN" altLang="en-US" sz="1600" dirty="0">
                <a:solidFill>
                  <a:srgbClr val="FFFF00"/>
                </a:solidFill>
              </a:rPr>
              <a:t>）故障：</a:t>
            </a:r>
            <a:r>
              <a:rPr lang="zh-CN" altLang="en-US" sz="1600" dirty="0">
                <a:solidFill>
                  <a:schemeClr val="bg1"/>
                </a:solidFill>
              </a:rPr>
              <a:t>反复周期性发生；</a:t>
            </a:r>
            <a:endParaRPr lang="en-US" altLang="zh-CN" sz="1600" dirty="0">
              <a:solidFill>
                <a:schemeClr val="bg1"/>
              </a:solidFill>
            </a:endParaRPr>
          </a:p>
          <a:p>
            <a:pPr marL="285750" indent="-285750">
              <a:lnSpc>
                <a:spcPct val="150000"/>
              </a:lnSpc>
              <a:buFont typeface="Wingdings" panose="05000000000000000000" pitchFamily="2" charset="2"/>
              <a:buChar char="Ø"/>
            </a:pPr>
            <a:r>
              <a:rPr lang="zh-CN" altLang="en-US" sz="1600" dirty="0">
                <a:solidFill>
                  <a:srgbClr val="FFFF00"/>
                </a:solidFill>
              </a:rPr>
              <a:t>持久（</a:t>
            </a:r>
            <a:r>
              <a:rPr lang="en-US" altLang="zh-CN" sz="1600" dirty="0">
                <a:solidFill>
                  <a:srgbClr val="FFFF00"/>
                </a:solidFill>
              </a:rPr>
              <a:t>Permanent</a:t>
            </a:r>
            <a:r>
              <a:rPr lang="zh-CN" altLang="en-US" sz="1600" dirty="0">
                <a:solidFill>
                  <a:srgbClr val="FFFF00"/>
                </a:solidFill>
              </a:rPr>
              <a:t>）故障：</a:t>
            </a:r>
            <a:r>
              <a:rPr lang="zh-CN" altLang="en-US" sz="1600" dirty="0">
                <a:solidFill>
                  <a:schemeClr val="bg1"/>
                </a:solidFill>
              </a:rPr>
              <a:t>故障被修复前持久存在的故障；</a:t>
            </a:r>
            <a:endParaRPr lang="en-US" altLang="zh-CN" sz="1600" dirty="0">
              <a:solidFill>
                <a:schemeClr val="bg1"/>
              </a:solidFill>
            </a:endParaRPr>
          </a:p>
        </p:txBody>
      </p:sp>
    </p:spTree>
    <p:extLst>
      <p:ext uri="{BB962C8B-B14F-4D97-AF65-F5344CB8AC3E}">
        <p14:creationId xmlns:p14="http://schemas.microsoft.com/office/powerpoint/2010/main" val="29784982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cbb28c1b4fdb158b1d8d0aef17e51a6355c92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47595</TotalTime>
  <Words>3134</Words>
  <Application>Microsoft Office PowerPoint</Application>
  <PresentationFormat>Custom</PresentationFormat>
  <Paragraphs>419</Paragraphs>
  <Slides>70</Slides>
  <Notes>17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9" baseType="lpstr">
      <vt:lpstr>맑은 고딕</vt:lpstr>
      <vt:lpstr>新細明體</vt:lpstr>
      <vt:lpstr>宋体</vt:lpstr>
      <vt:lpstr>Arial</vt:lpstr>
      <vt:lpstr>Cambria Math</vt:lpstr>
      <vt:lpstr>Tahoma</vt:lpstr>
      <vt:lpstr>Wingdings</vt:lpstr>
      <vt:lpstr>第一PPT，www.1ppt.com</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粉笔手绘</dc:title>
  <dc:creator>第一PPT</dc:creator>
  <cp:keywords>www.1ppt.com</cp:keywords>
  <cp:lastModifiedBy>Wu Weigang</cp:lastModifiedBy>
  <cp:revision>3937</cp:revision>
  <dcterms:created xsi:type="dcterms:W3CDTF">2014-02-18T09:33:50Z</dcterms:created>
  <dcterms:modified xsi:type="dcterms:W3CDTF">2021-12-06T11:22:05Z</dcterms:modified>
</cp:coreProperties>
</file>